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8"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il mediu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il mediu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Stil luminos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Stil luminos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Stil luminos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40"/>
    <p:restoredTop sz="93447" autoAdjust="0"/>
  </p:normalViewPr>
  <p:slideViewPr>
    <p:cSldViewPr snapToGrid="0" snapToObjects="1">
      <p:cViewPr>
        <p:scale>
          <a:sx n="20" d="100"/>
          <a:sy n="20" d="100"/>
        </p:scale>
        <p:origin x="1458" y="12"/>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dirty="0"/>
              <a:t>Drag picture to placeholder or click icon to add</a:t>
            </a:r>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dirty="0"/>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t>5/25/2026</a:t>
            </a:fld>
            <a:endParaRPr lang="en-US" dirty="0"/>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t>‹#›</a:t>
            </a:fld>
            <a:endParaRPr lang="en-US" dirty="0"/>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371600" y="6422153"/>
            <a:ext cx="30371144" cy="2862322"/>
          </a:xfrm>
          <a:prstGeom prst="rect">
            <a:avLst/>
          </a:prstGeom>
          <a:noFill/>
        </p:spPr>
        <p:txBody>
          <a:bodyPr wrap="square" rtlCol="0">
            <a:spAutoFit/>
          </a:bodyPr>
          <a:lstStyle/>
          <a:p>
            <a:pPr algn="ctr"/>
            <a:r>
              <a:rPr lang="en-US" sz="6000" b="1" dirty="0">
                <a:latin typeface="Arial" charset="0"/>
                <a:ea typeface="Arial" charset="0"/>
                <a:cs typeface="Arial" charset="0"/>
              </a:rPr>
              <a:t>CARACTERISTICILE DE CALITATE A FRUCTELOR LA UNELE </a:t>
            </a:r>
            <a:r>
              <a:rPr lang="ro-RO" sz="6000" b="1" dirty="0">
                <a:latin typeface="Arial" charset="0"/>
                <a:ea typeface="Arial" charset="0"/>
                <a:cs typeface="Arial" charset="0"/>
              </a:rPr>
              <a:t>SOIURI SELECȚIONATE</a:t>
            </a:r>
            <a:r>
              <a:rPr lang="en-US" sz="6000" b="1" dirty="0">
                <a:latin typeface="Arial" charset="0"/>
                <a:ea typeface="Arial" charset="0"/>
                <a:cs typeface="Arial" charset="0"/>
              </a:rPr>
              <a:t> DE VIȘIN (</a:t>
            </a:r>
            <a:r>
              <a:rPr lang="en-US" sz="6000" b="1" i="1" dirty="0">
                <a:latin typeface="Arial" charset="0"/>
                <a:ea typeface="Arial" charset="0"/>
                <a:cs typeface="Arial" charset="0"/>
              </a:rPr>
              <a:t>PRUNUS CERASUS </a:t>
            </a:r>
            <a:r>
              <a:rPr lang="en-US" sz="6000" b="1" dirty="0">
                <a:latin typeface="Arial" charset="0"/>
                <a:ea typeface="Arial" charset="0"/>
                <a:cs typeface="Arial" charset="0"/>
              </a:rPr>
              <a:t>L.) DIN COLECȚIA DE GERMOPLASMĂ</a:t>
            </a:r>
            <a:r>
              <a:rPr lang="ro-RO" sz="6000" b="1" dirty="0">
                <a:latin typeface="Arial" charset="0"/>
                <a:ea typeface="Arial" charset="0"/>
                <a:cs typeface="Arial" charset="0"/>
              </a:rPr>
              <a:t> </a:t>
            </a:r>
            <a:r>
              <a:rPr lang="en-US" sz="6000" b="1" dirty="0">
                <a:latin typeface="Arial" charset="0"/>
                <a:ea typeface="Arial" charset="0"/>
                <a:cs typeface="Arial" charset="0"/>
              </a:rPr>
              <a:t>A SCDP IAȘI</a:t>
            </a:r>
          </a:p>
        </p:txBody>
      </p:sp>
      <p:sp>
        <p:nvSpPr>
          <p:cNvPr id="19" name="TextBox 18"/>
          <p:cNvSpPr txBox="1"/>
          <p:nvPr/>
        </p:nvSpPr>
        <p:spPr>
          <a:xfrm>
            <a:off x="2020045" y="9474049"/>
            <a:ext cx="28359197" cy="646331"/>
          </a:xfrm>
          <a:prstGeom prst="rect">
            <a:avLst/>
          </a:prstGeom>
          <a:noFill/>
        </p:spPr>
        <p:txBody>
          <a:bodyPr wrap="square" rtlCol="0">
            <a:spAutoFit/>
          </a:bodyPr>
          <a:lstStyle/>
          <a:p>
            <a:pPr algn="ctr"/>
            <a:r>
              <a:rPr lang="ro-RO" sz="3600" b="1" cap="all" dirty="0">
                <a:latin typeface="Arial" panose="020B0604020202020204" pitchFamily="34" charset="0"/>
                <a:cs typeface="Arial" panose="020B0604020202020204" pitchFamily="34" charset="0"/>
              </a:rPr>
              <a:t>PERJU </a:t>
            </a:r>
            <a:r>
              <a:rPr lang="ro-RO" sz="3600" b="1" dirty="0">
                <a:latin typeface="Arial" panose="020B0604020202020204" pitchFamily="34" charset="0"/>
                <a:cs typeface="Arial" panose="020B0604020202020204" pitchFamily="34" charset="0"/>
              </a:rPr>
              <a:t>Ionel</a:t>
            </a:r>
            <a:r>
              <a:rPr lang="ro-RO" sz="3600" b="1" baseline="30000" dirty="0">
                <a:latin typeface="Arial" panose="020B0604020202020204" pitchFamily="34" charset="0"/>
                <a:cs typeface="Arial" panose="020B0604020202020204" pitchFamily="34" charset="0"/>
              </a:rPr>
              <a:t>1</a:t>
            </a:r>
            <a:r>
              <a:rPr lang="ro-RO" sz="3600" b="1" cap="all" dirty="0">
                <a:latin typeface="Arial" panose="020B0604020202020204" pitchFamily="34" charset="0"/>
                <a:cs typeface="Arial" panose="020B0604020202020204" pitchFamily="34" charset="0"/>
              </a:rPr>
              <a:t>,  MINEAȚĂ </a:t>
            </a:r>
            <a:r>
              <a:rPr lang="ro-RO" sz="3600" b="1" dirty="0">
                <a:latin typeface="Arial" panose="020B0604020202020204" pitchFamily="34" charset="0"/>
                <a:cs typeface="Arial" panose="020B0604020202020204" pitchFamily="34" charset="0"/>
              </a:rPr>
              <a:t>Iulia</a:t>
            </a:r>
            <a:r>
              <a:rPr lang="ro-RO" sz="3600" b="1" baseline="30000" dirty="0">
                <a:latin typeface="Arial" panose="020B0604020202020204" pitchFamily="34" charset="0"/>
                <a:cs typeface="Arial" panose="020B0604020202020204" pitchFamily="34" charset="0"/>
              </a:rPr>
              <a:t>1</a:t>
            </a:r>
            <a:r>
              <a:rPr lang="ro-RO" sz="3600" b="1" cap="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SÎRBU Sorina</a:t>
            </a:r>
            <a:r>
              <a:rPr lang="ro-RO" sz="3600" b="1" baseline="30000" dirty="0">
                <a:latin typeface="Arial" panose="020B0604020202020204" pitchFamily="34" charset="0"/>
                <a:cs typeface="Arial" panose="020B0604020202020204" pitchFamily="34" charset="0"/>
              </a:rPr>
              <a:t>1</a:t>
            </a:r>
            <a:r>
              <a:rPr lang="ro-RO" sz="3600" b="1" dirty="0">
                <a:latin typeface="Arial" panose="020B0604020202020204" pitchFamily="34" charset="0"/>
                <a:cs typeface="Arial" panose="020B0604020202020204" pitchFamily="34" charset="0"/>
              </a:rPr>
              <a:t>, DAMIAN Iuliana Elena</a:t>
            </a:r>
            <a:r>
              <a:rPr lang="ro-RO" sz="3600" b="1" baseline="30000" dirty="0">
                <a:latin typeface="Arial" panose="020B0604020202020204" pitchFamily="34" charset="0"/>
                <a:cs typeface="Arial" panose="020B0604020202020204" pitchFamily="34" charset="0"/>
              </a:rPr>
              <a:t>1</a:t>
            </a:r>
            <a:r>
              <a:rPr lang="ro-RO" sz="3600" b="1" dirty="0">
                <a:latin typeface="Arial" panose="020B0604020202020204" pitchFamily="34" charset="0"/>
                <a:cs typeface="Arial" panose="020B0604020202020204" pitchFamily="34" charset="0"/>
              </a:rPr>
              <a:t>, UNGUREANU Ionuț Vasile</a:t>
            </a:r>
            <a:r>
              <a:rPr lang="ro-RO" sz="3600" b="1" baseline="30000" dirty="0">
                <a:latin typeface="Arial" panose="020B0604020202020204" pitchFamily="34" charset="0"/>
                <a:cs typeface="Arial" panose="020B0604020202020204" pitchFamily="34" charset="0"/>
              </a:rPr>
              <a:t>1</a:t>
            </a:r>
            <a:r>
              <a:rPr lang="ro-RO" sz="3600" b="1" dirty="0">
                <a:latin typeface="Arial" panose="020B0604020202020204" pitchFamily="34" charset="0"/>
                <a:cs typeface="Arial" panose="020B0604020202020204" pitchFamily="34" charset="0"/>
              </a:rPr>
              <a:t> </a:t>
            </a:r>
            <a:endParaRPr lang="ro-RO" sz="3600" dirty="0">
              <a:latin typeface="Arial" panose="020B0604020202020204" pitchFamily="34" charset="0"/>
              <a:cs typeface="Arial" panose="020B0604020202020204" pitchFamily="34" charset="0"/>
            </a:endParaRPr>
          </a:p>
        </p:txBody>
      </p:sp>
      <p:sp>
        <p:nvSpPr>
          <p:cNvPr id="20" name="TextBox 19"/>
          <p:cNvSpPr txBox="1"/>
          <p:nvPr/>
        </p:nvSpPr>
        <p:spPr>
          <a:xfrm>
            <a:off x="1891896" y="10576351"/>
            <a:ext cx="29194750" cy="3170099"/>
          </a:xfrm>
          <a:prstGeom prst="rect">
            <a:avLst/>
          </a:prstGeom>
          <a:noFill/>
        </p:spPr>
        <p:txBody>
          <a:bodyPr wrap="square" rtlCol="0">
            <a:spAutoFit/>
          </a:bodyPr>
          <a:lstStyle/>
          <a:p>
            <a:r>
              <a:rPr lang="ro-RO" sz="4000" b="1" dirty="0">
                <a:latin typeface="Arial" charset="0"/>
                <a:ea typeface="Arial" charset="0"/>
                <a:cs typeface="Arial" charset="0"/>
              </a:rPr>
              <a:t>INTRODUCERE </a:t>
            </a:r>
          </a:p>
          <a:p>
            <a:pPr indent="722313" algn="just"/>
            <a:r>
              <a:rPr lang="ro-RO" sz="3200" b="1" dirty="0">
                <a:latin typeface="Arial" charset="0"/>
                <a:ea typeface="Arial" charset="0"/>
                <a:cs typeface="Arial" charset="0"/>
              </a:rPr>
              <a:t>Stațiunea de Cercetare-Dezvoltare pentru Pomicultură (SCDP) Iași deține în colecția de germoplasmă de vișin </a:t>
            </a:r>
            <a:r>
              <a:rPr lang="ro-RO" sz="3200" b="1" i="1" dirty="0">
                <a:latin typeface="Arial" charset="0"/>
                <a:ea typeface="Arial" charset="0"/>
                <a:cs typeface="Arial" charset="0"/>
              </a:rPr>
              <a:t>(Prunus cerasus </a:t>
            </a:r>
            <a:r>
              <a:rPr lang="ro-RO" sz="3200" b="1" dirty="0">
                <a:latin typeface="Arial" charset="0"/>
                <a:ea typeface="Arial" charset="0"/>
                <a:cs typeface="Arial" charset="0"/>
              </a:rPr>
              <a:t>L. </a:t>
            </a:r>
            <a:r>
              <a:rPr lang="ro-RO" sz="3200" b="1" i="1" dirty="0">
                <a:latin typeface="Arial" charset="0"/>
                <a:ea typeface="Arial" charset="0"/>
                <a:cs typeface="Arial" charset="0"/>
              </a:rPr>
              <a:t>)</a:t>
            </a:r>
            <a:r>
              <a:rPr lang="ro-RO" sz="3200" b="1" dirty="0">
                <a:latin typeface="Arial" charset="0"/>
                <a:ea typeface="Arial" charset="0"/>
                <a:cs typeface="Arial" charset="0"/>
              </a:rPr>
              <a:t> peste 200 de genotipuri (specii sălbatice, populații locale, cultivaruri și selecții). </a:t>
            </a:r>
          </a:p>
          <a:p>
            <a:pPr indent="722313" algn="just"/>
            <a:r>
              <a:rPr lang="ro-RO" sz="3200" b="1" dirty="0">
                <a:latin typeface="Arial" charset="0"/>
                <a:ea typeface="Arial" charset="0"/>
                <a:cs typeface="Arial" charset="0"/>
              </a:rPr>
              <a:t>Scopul prezentului studiu a fost de a evalua variabilitatea însușirilor biometrice și fizico-chimice ale calității fructelor la șase genotipuri de vișin din colecția de germoplasmă a SCDP Iași, cultivate în condiții temperat-continentale în nord-estul României, și de a identifica caracteristicile superioare care ar putea fi valoroase pentru programele de ameliorare și utilizarea tehnologică.</a:t>
            </a:r>
          </a:p>
        </p:txBody>
      </p:sp>
      <p:sp>
        <p:nvSpPr>
          <p:cNvPr id="21" name="TextBox 20"/>
          <p:cNvSpPr txBox="1"/>
          <p:nvPr/>
        </p:nvSpPr>
        <p:spPr>
          <a:xfrm>
            <a:off x="1811967" y="14027349"/>
            <a:ext cx="28359197" cy="1200329"/>
          </a:xfrm>
          <a:prstGeom prst="rect">
            <a:avLst/>
          </a:prstGeom>
          <a:noFill/>
        </p:spPr>
        <p:txBody>
          <a:bodyPr wrap="square" rtlCol="0">
            <a:spAutoFit/>
          </a:bodyPr>
          <a:lstStyle/>
          <a:p>
            <a:r>
              <a:rPr lang="ro-RO" sz="4000" b="1" dirty="0">
                <a:latin typeface="Arial" charset="0"/>
                <a:ea typeface="Arial" charset="0"/>
                <a:cs typeface="Arial" charset="0"/>
              </a:rPr>
              <a:t>MATERIAL ŞI METODE </a:t>
            </a:r>
          </a:p>
          <a:p>
            <a:endParaRPr lang="ro-RO" sz="3200" b="1" dirty="0">
              <a:latin typeface="Arial" charset="0"/>
              <a:ea typeface="Arial" charset="0"/>
              <a:cs typeface="Arial" charset="0"/>
            </a:endParaRPr>
          </a:p>
        </p:txBody>
      </p:sp>
      <p:sp>
        <p:nvSpPr>
          <p:cNvPr id="22" name="TextBox 21"/>
          <p:cNvSpPr txBox="1"/>
          <p:nvPr/>
        </p:nvSpPr>
        <p:spPr>
          <a:xfrm>
            <a:off x="1988824" y="19816903"/>
            <a:ext cx="29438061" cy="707886"/>
          </a:xfrm>
          <a:prstGeom prst="rect">
            <a:avLst/>
          </a:prstGeom>
          <a:noFill/>
        </p:spPr>
        <p:txBody>
          <a:bodyPr wrap="square" rtlCol="0">
            <a:spAutoFit/>
          </a:bodyPr>
          <a:lstStyle/>
          <a:p>
            <a:r>
              <a:rPr lang="ro-RO" sz="4000" b="1" dirty="0">
                <a:latin typeface="Arial" charset="0"/>
                <a:ea typeface="Arial" charset="0"/>
                <a:cs typeface="Arial" charset="0"/>
              </a:rPr>
              <a:t>REZULTATE ȘI DISCUȚII </a:t>
            </a:r>
          </a:p>
        </p:txBody>
      </p:sp>
      <p:sp>
        <p:nvSpPr>
          <p:cNvPr id="23" name="TextBox 22"/>
          <p:cNvSpPr txBox="1"/>
          <p:nvPr/>
        </p:nvSpPr>
        <p:spPr>
          <a:xfrm>
            <a:off x="1891896" y="33763207"/>
            <a:ext cx="17331768" cy="707886"/>
          </a:xfrm>
          <a:prstGeom prst="rect">
            <a:avLst/>
          </a:prstGeom>
          <a:noFill/>
        </p:spPr>
        <p:txBody>
          <a:bodyPr wrap="square" rtlCol="0">
            <a:spAutoFit/>
          </a:bodyPr>
          <a:lstStyle/>
          <a:p>
            <a:r>
              <a:rPr lang="ro-RO" sz="4000" b="1" dirty="0">
                <a:latin typeface="Arial" charset="0"/>
                <a:ea typeface="Arial" charset="0"/>
                <a:cs typeface="Arial" charset="0"/>
              </a:rPr>
              <a:t>CONCLUZII</a:t>
            </a:r>
            <a:endParaRPr lang="ro-RO" sz="4000" b="1" dirty="0">
              <a:solidFill>
                <a:srgbClr val="FF0000"/>
              </a:solidFill>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974336" y="1090302"/>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noProof="1">
                <a:latin typeface="Arial Black" panose="020B0A04020102020204" pitchFamily="34" charset="0"/>
              </a:rPr>
              <a:t>Realizări</a:t>
            </a:r>
            <a:r>
              <a:rPr lang="en-US" sz="6000" b="1" dirty="0">
                <a:latin typeface="Arial Black" panose="020B0A04020102020204" pitchFamily="34" charset="0"/>
              </a:rPr>
              <a:t> și perspective în cercetarea agricolă </a:t>
            </a:r>
          </a:p>
          <a:p>
            <a:pPr algn="ctr"/>
            <a:r>
              <a:rPr lang="en-US" sz="6000" b="1" dirty="0">
                <a:latin typeface="Arial Black" panose="020B0A04020102020204" pitchFamily="34" charset="0"/>
              </a:rPr>
              <a:t>și silvică românească”</a:t>
            </a:r>
          </a:p>
          <a:p>
            <a:pPr algn="ctr"/>
            <a:r>
              <a:rPr lang="en-US" sz="6000" b="1" dirty="0">
                <a:latin typeface="Arial Black" panose="020B0A04020102020204" pitchFamily="34" charset="0"/>
              </a:rPr>
              <a:t>Edi</a:t>
            </a:r>
            <a:r>
              <a:rPr lang="ro-RO" sz="6000" b="1" dirty="0">
                <a:latin typeface="Arial Black" panose="020B0A04020102020204" pitchFamily="34" charset="0"/>
              </a:rPr>
              <a:t>ția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1746653" y="948530"/>
            <a:ext cx="2904903" cy="4023330"/>
          </a:xfrm>
          <a:prstGeom prst="rect">
            <a:avLst/>
          </a:prstGeom>
          <a:noFill/>
        </p:spPr>
      </p:pic>
      <p:pic>
        <p:nvPicPr>
          <p:cNvPr id="5" name="Imagine 4">
            <a:extLst>
              <a:ext uri="{FF2B5EF4-FFF2-40B4-BE49-F238E27FC236}">
                <a16:creationId xmlns:a16="http://schemas.microsoft.com/office/drawing/2014/main" id="{87520B4C-F3BE-1FAC-3C73-C01588F37626}"/>
              </a:ext>
            </a:extLst>
          </p:cNvPr>
          <p:cNvPicPr>
            <a:picLocks noChangeAspect="1"/>
          </p:cNvPicPr>
          <p:nvPr/>
        </p:nvPicPr>
        <p:blipFill>
          <a:blip r:embed="rId3"/>
          <a:stretch>
            <a:fillRect/>
          </a:stretch>
        </p:blipFill>
        <p:spPr>
          <a:xfrm>
            <a:off x="26919936" y="851116"/>
            <a:ext cx="4488087" cy="4176000"/>
          </a:xfrm>
          <a:prstGeom prst="rect">
            <a:avLst/>
          </a:prstGeom>
        </p:spPr>
      </p:pic>
      <p:graphicFrame>
        <p:nvGraphicFramePr>
          <p:cNvPr id="7" name="Tabel 6">
            <a:extLst>
              <a:ext uri="{FF2B5EF4-FFF2-40B4-BE49-F238E27FC236}">
                <a16:creationId xmlns:a16="http://schemas.microsoft.com/office/drawing/2014/main" id="{2959C00A-3B53-4A78-4B28-BC6E640261BD}"/>
              </a:ext>
            </a:extLst>
          </p:cNvPr>
          <p:cNvGraphicFramePr>
            <a:graphicFrameLocks noGrp="1"/>
          </p:cNvGraphicFramePr>
          <p:nvPr>
            <p:extLst>
              <p:ext uri="{D42A27DB-BD31-4B8C-83A1-F6EECF244321}">
                <p14:modId xmlns:p14="http://schemas.microsoft.com/office/powerpoint/2010/main" val="4010176994"/>
              </p:ext>
            </p:extLst>
          </p:nvPr>
        </p:nvGraphicFramePr>
        <p:xfrm>
          <a:off x="1771852" y="14714629"/>
          <a:ext cx="29314794" cy="1800000"/>
        </p:xfrm>
        <a:graphic>
          <a:graphicData uri="http://schemas.openxmlformats.org/drawingml/2006/table">
            <a:tbl>
              <a:tblPr firstRow="1" bandRow="1">
                <a:tableStyleId>{21E4AEA4-8DFA-4A89-87EB-49C32662AFE0}</a:tableStyleId>
              </a:tblPr>
              <a:tblGrid>
                <a:gridCol w="4885799">
                  <a:extLst>
                    <a:ext uri="{9D8B030D-6E8A-4147-A177-3AD203B41FA5}">
                      <a16:colId xmlns:a16="http://schemas.microsoft.com/office/drawing/2014/main" val="2179426874"/>
                    </a:ext>
                  </a:extLst>
                </a:gridCol>
                <a:gridCol w="4885799">
                  <a:extLst>
                    <a:ext uri="{9D8B030D-6E8A-4147-A177-3AD203B41FA5}">
                      <a16:colId xmlns:a16="http://schemas.microsoft.com/office/drawing/2014/main" val="324693560"/>
                    </a:ext>
                  </a:extLst>
                </a:gridCol>
                <a:gridCol w="4885799">
                  <a:extLst>
                    <a:ext uri="{9D8B030D-6E8A-4147-A177-3AD203B41FA5}">
                      <a16:colId xmlns:a16="http://schemas.microsoft.com/office/drawing/2014/main" val="2620137567"/>
                    </a:ext>
                  </a:extLst>
                </a:gridCol>
                <a:gridCol w="4885799">
                  <a:extLst>
                    <a:ext uri="{9D8B030D-6E8A-4147-A177-3AD203B41FA5}">
                      <a16:colId xmlns:a16="http://schemas.microsoft.com/office/drawing/2014/main" val="2485129916"/>
                    </a:ext>
                  </a:extLst>
                </a:gridCol>
                <a:gridCol w="4885799">
                  <a:extLst>
                    <a:ext uri="{9D8B030D-6E8A-4147-A177-3AD203B41FA5}">
                      <a16:colId xmlns:a16="http://schemas.microsoft.com/office/drawing/2014/main" val="1217267386"/>
                    </a:ext>
                  </a:extLst>
                </a:gridCol>
                <a:gridCol w="4885799">
                  <a:extLst>
                    <a:ext uri="{9D8B030D-6E8A-4147-A177-3AD203B41FA5}">
                      <a16:colId xmlns:a16="http://schemas.microsoft.com/office/drawing/2014/main" val="2462348721"/>
                    </a:ext>
                  </a:extLst>
                </a:gridCol>
              </a:tblGrid>
              <a:tr h="900000">
                <a:tc gridSpan="6">
                  <a:txBody>
                    <a:bodyPr/>
                    <a:lstStyle/>
                    <a:p>
                      <a:pPr algn="ctr"/>
                      <a:r>
                        <a:rPr lang="ro-RO" sz="3200" b="1" dirty="0">
                          <a:solidFill>
                            <a:schemeClr val="tx1"/>
                          </a:solidFill>
                          <a:latin typeface="Arial" panose="020B0604020202020204" pitchFamily="34" charset="0"/>
                          <a:cs typeface="Arial" panose="020B0604020202020204" pitchFamily="34" charset="0"/>
                        </a:rPr>
                        <a:t>Soiuri utilizate</a:t>
                      </a: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1442358"/>
                  </a:ext>
                </a:extLst>
              </a:tr>
              <a:tr h="900000">
                <a:tc>
                  <a:txBody>
                    <a:bodyPr/>
                    <a:lstStyle/>
                    <a:p>
                      <a:pPr algn="ctr"/>
                      <a:r>
                        <a:rPr lang="ro-RO" sz="3200" kern="1200" dirty="0">
                          <a:solidFill>
                            <a:schemeClr val="dk1"/>
                          </a:solidFill>
                          <a:effectLst/>
                          <a:latin typeface="Arial" panose="020B0604020202020204" pitchFamily="34" charset="0"/>
                          <a:ea typeface="+mn-ea"/>
                          <a:cs typeface="Arial" panose="020B0604020202020204" pitchFamily="34" charset="0"/>
                        </a:rPr>
                        <a:t>‘Rival’</a:t>
                      </a:r>
                      <a:endParaRPr lang="ro-RO" sz="32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sz="3200" kern="1200" dirty="0">
                          <a:solidFill>
                            <a:schemeClr val="dk1"/>
                          </a:solidFill>
                          <a:effectLst/>
                          <a:latin typeface="Arial" panose="020B0604020202020204" pitchFamily="34" charset="0"/>
                          <a:ea typeface="+mn-ea"/>
                          <a:cs typeface="Arial" panose="020B0604020202020204" pitchFamily="34" charset="0"/>
                        </a:rPr>
                        <a:t>‘De Botoșani’</a:t>
                      </a:r>
                      <a:endParaRPr lang="ro-RO" sz="32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‘Granatnaia’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‘Heimanns Konserven’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‘Milvare’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‘Royal Duke’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61894464"/>
                  </a:ext>
                </a:extLst>
              </a:tr>
            </a:tbl>
          </a:graphicData>
        </a:graphic>
      </p:graphicFrame>
      <p:graphicFrame>
        <p:nvGraphicFramePr>
          <p:cNvPr id="8" name="Table 8">
            <a:extLst>
              <a:ext uri="{FF2B5EF4-FFF2-40B4-BE49-F238E27FC236}">
                <a16:creationId xmlns:a16="http://schemas.microsoft.com/office/drawing/2014/main" id="{8B106761-BA2B-DA96-7864-DC3D94204921}"/>
              </a:ext>
            </a:extLst>
          </p:cNvPr>
          <p:cNvGraphicFramePr>
            <a:graphicFrameLocks noGrp="1"/>
          </p:cNvGraphicFramePr>
          <p:nvPr>
            <p:extLst>
              <p:ext uri="{D42A27DB-BD31-4B8C-83A1-F6EECF244321}">
                <p14:modId xmlns:p14="http://schemas.microsoft.com/office/powerpoint/2010/main" val="3167791723"/>
              </p:ext>
            </p:extLst>
          </p:nvPr>
        </p:nvGraphicFramePr>
        <p:xfrm>
          <a:off x="4166444" y="17003908"/>
          <a:ext cx="26854888" cy="2330706"/>
        </p:xfrm>
        <a:graphic>
          <a:graphicData uri="http://schemas.openxmlformats.org/drawingml/2006/table">
            <a:tbl>
              <a:tblPr firstRow="1" firstCol="1" bandRow="1"/>
              <a:tblGrid>
                <a:gridCol w="3505994">
                  <a:extLst>
                    <a:ext uri="{9D8B030D-6E8A-4147-A177-3AD203B41FA5}">
                      <a16:colId xmlns:a16="http://schemas.microsoft.com/office/drawing/2014/main" val="20000"/>
                    </a:ext>
                  </a:extLst>
                </a:gridCol>
                <a:gridCol w="5255330">
                  <a:extLst>
                    <a:ext uri="{9D8B030D-6E8A-4147-A177-3AD203B41FA5}">
                      <a16:colId xmlns:a16="http://schemas.microsoft.com/office/drawing/2014/main" val="20001"/>
                    </a:ext>
                  </a:extLst>
                </a:gridCol>
                <a:gridCol w="4669778">
                  <a:extLst>
                    <a:ext uri="{9D8B030D-6E8A-4147-A177-3AD203B41FA5}">
                      <a16:colId xmlns:a16="http://schemas.microsoft.com/office/drawing/2014/main" val="20002"/>
                    </a:ext>
                  </a:extLst>
                </a:gridCol>
                <a:gridCol w="3505994">
                  <a:extLst>
                    <a:ext uri="{9D8B030D-6E8A-4147-A177-3AD203B41FA5}">
                      <a16:colId xmlns:a16="http://schemas.microsoft.com/office/drawing/2014/main" val="20003"/>
                    </a:ext>
                  </a:extLst>
                </a:gridCol>
                <a:gridCol w="5248014">
                  <a:extLst>
                    <a:ext uri="{9D8B030D-6E8A-4147-A177-3AD203B41FA5}">
                      <a16:colId xmlns:a16="http://schemas.microsoft.com/office/drawing/2014/main" val="20004"/>
                    </a:ext>
                  </a:extLst>
                </a:gridCol>
                <a:gridCol w="4669778">
                  <a:extLst>
                    <a:ext uri="{9D8B030D-6E8A-4147-A177-3AD203B41FA5}">
                      <a16:colId xmlns:a16="http://schemas.microsoft.com/office/drawing/2014/main" val="20005"/>
                    </a:ext>
                  </a:extLst>
                </a:gridCol>
              </a:tblGrid>
              <a:tr h="315595">
                <a:tc gridSpan="6">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l">
                        <a:lnSpc>
                          <a:spcPct val="115000"/>
                        </a:lnSpc>
                        <a:spcAft>
                          <a:spcPts val="0"/>
                        </a:spcAft>
                      </a:pPr>
                      <a:r>
                        <a:rPr lang="ro-RO" sz="3600" b="0" kern="1200" dirty="0">
                          <a:solidFill>
                            <a:schemeClr val="tx1"/>
                          </a:solidFill>
                          <a:effectLst/>
                          <a:latin typeface="Times New Roman" pitchFamily="18" charset="0"/>
                          <a:ea typeface="+mn-ea"/>
                          <a:cs typeface="Times New Roman" pitchFamily="18" charset="0"/>
                        </a:rPr>
                        <a:t>SCDP</a:t>
                      </a:r>
                      <a:r>
                        <a:rPr lang="en-GB" sz="3600" b="0" kern="1200" dirty="0">
                          <a:solidFill>
                            <a:schemeClr val="tx1"/>
                          </a:solidFill>
                          <a:effectLst/>
                          <a:latin typeface="Times New Roman" pitchFamily="18" charset="0"/>
                          <a:ea typeface="+mn-ea"/>
                          <a:cs typeface="Times New Roman" pitchFamily="18" charset="0"/>
                        </a:rPr>
                        <a:t> Iași, 202</a:t>
                      </a:r>
                      <a:r>
                        <a:rPr lang="ro-RO" sz="3600" b="0" kern="1200" dirty="0">
                          <a:solidFill>
                            <a:schemeClr val="tx1"/>
                          </a:solidFill>
                          <a:effectLst/>
                          <a:latin typeface="Times New Roman" pitchFamily="18" charset="0"/>
                          <a:ea typeface="+mn-ea"/>
                          <a:cs typeface="Times New Roman" pitchFamily="18" charset="0"/>
                        </a:rPr>
                        <a:t>3</a:t>
                      </a:r>
                      <a:r>
                        <a:rPr lang="en-GB" sz="3600" b="0" kern="1200" dirty="0">
                          <a:solidFill>
                            <a:schemeClr val="tx1"/>
                          </a:solidFill>
                          <a:effectLst/>
                          <a:latin typeface="Times New Roman" pitchFamily="18" charset="0"/>
                          <a:ea typeface="+mn-ea"/>
                          <a:cs typeface="Times New Roman" pitchFamily="18" charset="0"/>
                        </a:rPr>
                        <a:t>-202</a:t>
                      </a:r>
                      <a:r>
                        <a:rPr lang="ro-RO" sz="3600" b="0" kern="1200" dirty="0">
                          <a:solidFill>
                            <a:schemeClr val="tx1"/>
                          </a:solidFill>
                          <a:effectLst/>
                          <a:latin typeface="Times New Roman" pitchFamily="18" charset="0"/>
                          <a:ea typeface="+mn-ea"/>
                          <a:cs typeface="Times New Roman" pitchFamily="18" charset="0"/>
                        </a:rPr>
                        <a:t>5</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hMerge="1">
                  <a:txBody>
                    <a:bodyPr/>
                    <a:lstStyle/>
                    <a:p>
                      <a:pPr algn="ctr">
                        <a:lnSpc>
                          <a:spcPct val="115000"/>
                        </a:lnSpc>
                        <a:spcAft>
                          <a:spcPts val="0"/>
                        </a:spcAft>
                      </a:pPr>
                      <a:endParaRPr lang="en-GB" sz="1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15595">
                <a:tc gridSpan="3">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0" dirty="0">
                          <a:solidFill>
                            <a:schemeClr val="tx1"/>
                          </a:solidFill>
                          <a:effectLst/>
                          <a:latin typeface="Times New Roman" pitchFamily="18" charset="0"/>
                          <a:cs typeface="Times New Roman" pitchFamily="18" charset="0"/>
                        </a:rPr>
                        <a:t>Temperatura medie anuală </a:t>
                      </a:r>
                      <a:r>
                        <a:rPr lang="en-GB" sz="3600" b="0" dirty="0">
                          <a:solidFill>
                            <a:schemeClr val="tx1"/>
                          </a:solidFill>
                          <a:effectLst/>
                          <a:latin typeface="Times New Roman" pitchFamily="18" charset="0"/>
                          <a:cs typeface="Times New Roman" pitchFamily="18" charset="0"/>
                        </a:rPr>
                        <a:t>(℃)</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gridSpan="3">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Suma precipitațiilor anuale</a:t>
                      </a:r>
                      <a:r>
                        <a:rPr lang="en-GB" sz="3600" dirty="0">
                          <a:solidFill>
                            <a:schemeClr val="tx1"/>
                          </a:solidFill>
                          <a:effectLst/>
                          <a:latin typeface="Times New Roman" pitchFamily="18" charset="0"/>
                          <a:cs typeface="Times New Roman" pitchFamily="18" charset="0"/>
                        </a:rPr>
                        <a:t> (mm)</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15595">
                <a:tc>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0" dirty="0">
                          <a:solidFill>
                            <a:schemeClr val="tx1"/>
                          </a:solidFill>
                          <a:effectLst/>
                          <a:latin typeface="Times New Roman" pitchFamily="18" charset="0"/>
                          <a:cs typeface="Times New Roman" pitchFamily="18" charset="0"/>
                        </a:rPr>
                        <a:t>2023</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2024</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2025</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0" dirty="0">
                          <a:solidFill>
                            <a:schemeClr val="tx1"/>
                          </a:solidFill>
                          <a:effectLst/>
                          <a:latin typeface="Times New Roman" pitchFamily="18" charset="0"/>
                          <a:cs typeface="Times New Roman" pitchFamily="18" charset="0"/>
                        </a:rPr>
                        <a:t>2023</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2024</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2025</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0646">
                <a:tc>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1" dirty="0">
                          <a:solidFill>
                            <a:srgbClr val="000000"/>
                          </a:solidFill>
                          <a:effectLst/>
                          <a:latin typeface="Arial Narrow"/>
                          <a:ea typeface="Times New Roman"/>
                          <a:cs typeface="Times New Roman"/>
                        </a:rPr>
                        <a:t>12,43</a:t>
                      </a:r>
                      <a:endParaRPr lang="en-GB" sz="3600" dirty="0">
                        <a:effectLst/>
                        <a:latin typeface="Calibri"/>
                        <a:ea typeface="Calibri"/>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12,50</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11,22</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284,5</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611,2</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532,0</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pic>
        <p:nvPicPr>
          <p:cNvPr id="10" name="Imagine 9">
            <a:extLst>
              <a:ext uri="{FF2B5EF4-FFF2-40B4-BE49-F238E27FC236}">
                <a16:creationId xmlns:a16="http://schemas.microsoft.com/office/drawing/2014/main" id="{35C12914-836F-165C-0348-295B4D25D9CD}"/>
              </a:ext>
            </a:extLst>
          </p:cNvPr>
          <p:cNvPicPr>
            <a:picLocks noChangeAspect="1"/>
          </p:cNvPicPr>
          <p:nvPr/>
        </p:nvPicPr>
        <p:blipFill>
          <a:blip r:embed="rId4"/>
          <a:stretch>
            <a:fillRect/>
          </a:stretch>
        </p:blipFill>
        <p:spPr>
          <a:xfrm>
            <a:off x="1746653" y="16893599"/>
            <a:ext cx="2420560" cy="2633357"/>
          </a:xfrm>
          <a:prstGeom prst="rect">
            <a:avLst/>
          </a:prstGeom>
        </p:spPr>
      </p:pic>
      <p:graphicFrame>
        <p:nvGraphicFramePr>
          <p:cNvPr id="11" name="Tabel 10">
            <a:extLst>
              <a:ext uri="{FF2B5EF4-FFF2-40B4-BE49-F238E27FC236}">
                <a16:creationId xmlns:a16="http://schemas.microsoft.com/office/drawing/2014/main" id="{13558768-40F7-0C85-BB5A-C8563839ED8F}"/>
              </a:ext>
            </a:extLst>
          </p:cNvPr>
          <p:cNvGraphicFramePr>
            <a:graphicFrameLocks noGrp="1"/>
          </p:cNvGraphicFramePr>
          <p:nvPr>
            <p:extLst>
              <p:ext uri="{D42A27DB-BD31-4B8C-83A1-F6EECF244321}">
                <p14:modId xmlns:p14="http://schemas.microsoft.com/office/powerpoint/2010/main" val="2487942125"/>
              </p:ext>
            </p:extLst>
          </p:nvPr>
        </p:nvGraphicFramePr>
        <p:xfrm>
          <a:off x="2020045" y="20574415"/>
          <a:ext cx="29066601" cy="6020640"/>
        </p:xfrm>
        <a:graphic>
          <a:graphicData uri="http://schemas.openxmlformats.org/drawingml/2006/table">
            <a:tbl>
              <a:tblPr firstRow="1" firstCol="1" bandRow="1">
                <a:tableStyleId>{0E3FDE45-AF77-4B5C-9715-49D594BDF05E}</a:tableStyleId>
              </a:tblPr>
              <a:tblGrid>
                <a:gridCol w="5511734">
                  <a:extLst>
                    <a:ext uri="{9D8B030D-6E8A-4147-A177-3AD203B41FA5}">
                      <a16:colId xmlns:a16="http://schemas.microsoft.com/office/drawing/2014/main" val="2399342394"/>
                    </a:ext>
                  </a:extLst>
                </a:gridCol>
                <a:gridCol w="3364981">
                  <a:extLst>
                    <a:ext uri="{9D8B030D-6E8A-4147-A177-3AD203B41FA5}">
                      <a16:colId xmlns:a16="http://schemas.microsoft.com/office/drawing/2014/main" val="2163778872"/>
                    </a:ext>
                  </a:extLst>
                </a:gridCol>
                <a:gridCol w="3364981">
                  <a:extLst>
                    <a:ext uri="{9D8B030D-6E8A-4147-A177-3AD203B41FA5}">
                      <a16:colId xmlns:a16="http://schemas.microsoft.com/office/drawing/2014/main" val="2946113523"/>
                    </a:ext>
                  </a:extLst>
                </a:gridCol>
                <a:gridCol w="3364981">
                  <a:extLst>
                    <a:ext uri="{9D8B030D-6E8A-4147-A177-3AD203B41FA5}">
                      <a16:colId xmlns:a16="http://schemas.microsoft.com/office/drawing/2014/main" val="2864527073"/>
                    </a:ext>
                  </a:extLst>
                </a:gridCol>
                <a:gridCol w="3364981">
                  <a:extLst>
                    <a:ext uri="{9D8B030D-6E8A-4147-A177-3AD203B41FA5}">
                      <a16:colId xmlns:a16="http://schemas.microsoft.com/office/drawing/2014/main" val="1747973383"/>
                    </a:ext>
                  </a:extLst>
                </a:gridCol>
                <a:gridCol w="3364981">
                  <a:extLst>
                    <a:ext uri="{9D8B030D-6E8A-4147-A177-3AD203B41FA5}">
                      <a16:colId xmlns:a16="http://schemas.microsoft.com/office/drawing/2014/main" val="3437712652"/>
                    </a:ext>
                  </a:extLst>
                </a:gridCol>
                <a:gridCol w="3364981">
                  <a:extLst>
                    <a:ext uri="{9D8B030D-6E8A-4147-A177-3AD203B41FA5}">
                      <a16:colId xmlns:a16="http://schemas.microsoft.com/office/drawing/2014/main" val="3305916636"/>
                    </a:ext>
                  </a:extLst>
                </a:gridCol>
                <a:gridCol w="3364981">
                  <a:extLst>
                    <a:ext uri="{9D8B030D-6E8A-4147-A177-3AD203B41FA5}">
                      <a16:colId xmlns:a16="http://schemas.microsoft.com/office/drawing/2014/main" val="2658484159"/>
                    </a:ext>
                  </a:extLst>
                </a:gridCol>
              </a:tblGrid>
              <a:tr h="0">
                <a:tc gridSpan="8">
                  <a:txBody>
                    <a:bodyPr/>
                    <a:lstStyle/>
                    <a:p>
                      <a:pPr algn="ctr">
                        <a:buNone/>
                      </a:pPr>
                      <a:r>
                        <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Tabel 1. Caracteristici biometrice și fizice ale unor genotipuri de vișin (</a:t>
                      </a:r>
                      <a:r>
                        <a:rPr lang="ro-RO" sz="280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Prunus cerasus </a:t>
                      </a:r>
                      <a:r>
                        <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 din colecția de germoplasmă a SCDP Iași</a:t>
                      </a: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924915613"/>
                  </a:ext>
                </a:extLst>
              </a:tr>
              <a:tr h="0">
                <a:tc rowSpan="2">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Genotip</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FW</a:t>
                      </a:r>
                      <a:r>
                        <a:rPr lang="ro-RO" sz="2800" baseline="30000" dirty="0">
                          <a:solidFill>
                            <a:schemeClr val="tx1"/>
                          </a:solidFill>
                          <a:effectLst/>
                          <a:latin typeface="Arial" panose="020B0604020202020204" pitchFamily="34" charset="0"/>
                          <a:cs typeface="Arial" panose="020B0604020202020204" pitchFamily="34" charset="0"/>
                        </a:rPr>
                        <a:t>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Da</a:t>
                      </a:r>
                      <a:r>
                        <a:rPr lang="ro-RO" sz="2800" baseline="30000" dirty="0">
                          <a:solidFill>
                            <a:schemeClr val="tx1"/>
                          </a:solidFill>
                          <a:effectLst/>
                          <a:latin typeface="Arial" panose="020B0604020202020204" pitchFamily="34" charset="0"/>
                          <a:cs typeface="Arial" panose="020B0604020202020204" pitchFamily="34" charset="0"/>
                        </a:rPr>
                        <a:t>2,*</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Dg</a:t>
                      </a:r>
                      <a:r>
                        <a:rPr lang="ro-RO" sz="2800" baseline="30000" dirty="0">
                          <a:solidFill>
                            <a:schemeClr val="tx1"/>
                          </a:solidFill>
                          <a:effectLst/>
                          <a:latin typeface="Arial" panose="020B0604020202020204" pitchFamily="34" charset="0"/>
                          <a:cs typeface="Arial" panose="020B0604020202020204" pitchFamily="34" charset="0"/>
                        </a:rPr>
                        <a:t>3,*</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V</a:t>
                      </a:r>
                      <a:r>
                        <a:rPr lang="ro-RO" sz="2800" baseline="30000" dirty="0">
                          <a:solidFill>
                            <a:schemeClr val="tx1"/>
                          </a:solidFill>
                          <a:effectLst/>
                          <a:latin typeface="Arial" panose="020B0604020202020204" pitchFamily="34" charset="0"/>
                          <a:cs typeface="Arial" panose="020B0604020202020204" pitchFamily="34" charset="0"/>
                        </a:rPr>
                        <a:t>4,*</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Θ</a:t>
                      </a:r>
                      <a:r>
                        <a:rPr lang="ro-RO" sz="2800" baseline="30000" dirty="0">
                          <a:solidFill>
                            <a:schemeClr val="tx1"/>
                          </a:solidFill>
                          <a:effectLst/>
                          <a:latin typeface="Arial" panose="020B0604020202020204" pitchFamily="34" charset="0"/>
                          <a:cs typeface="Arial" panose="020B0604020202020204" pitchFamily="34" charset="0"/>
                        </a:rPr>
                        <a:t>5,*</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SW</a:t>
                      </a:r>
                      <a:r>
                        <a:rPr lang="ro-RO" sz="2800" baseline="30000" dirty="0">
                          <a:solidFill>
                            <a:schemeClr val="tx1"/>
                          </a:solidFill>
                          <a:effectLst/>
                          <a:latin typeface="Arial" panose="020B0604020202020204" pitchFamily="34" charset="0"/>
                          <a:cs typeface="Arial" panose="020B0604020202020204" pitchFamily="34" charset="0"/>
                        </a:rPr>
                        <a:t>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LP</a:t>
                      </a:r>
                      <a:r>
                        <a:rPr lang="ro-RO" sz="2800" baseline="30000" dirty="0">
                          <a:solidFill>
                            <a:schemeClr val="tx1"/>
                          </a:solidFill>
                          <a:effectLst/>
                          <a:latin typeface="Arial" panose="020B0604020202020204" pitchFamily="34" charset="0"/>
                          <a:cs typeface="Arial" panose="020B0604020202020204" pitchFamily="34" charset="0"/>
                        </a:rPr>
                        <a:t>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362410749"/>
                  </a:ext>
                </a:extLst>
              </a:tr>
              <a:tr h="0">
                <a:tc vMerge="1">
                  <a:txBody>
                    <a:bodyPr/>
                    <a:lstStyle/>
                    <a:p>
                      <a:endParaRPr lang="ro-RO"/>
                    </a:p>
                  </a:txBody>
                  <a:tcP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(g)</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(mm³)</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(g)</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435070018"/>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Rival</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6.53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20.66</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20.60</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4576.17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90.32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0.49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44.32 </a:t>
                      </a:r>
                      <a:r>
                        <a:rPr lang="ro-RO" sz="2800" baseline="30000" dirty="0">
                          <a:solidFill>
                            <a:schemeClr val="tx1"/>
                          </a:solidFill>
                          <a:effectLst/>
                          <a:latin typeface="Arial" panose="020B0604020202020204" pitchFamily="34" charset="0"/>
                          <a:cs typeface="Arial" panose="020B0604020202020204" pitchFamily="34" charset="0"/>
                        </a:rPr>
                        <a:t>ab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97652316"/>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Botoșani</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6.51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20.07 </a:t>
                      </a:r>
                      <a:r>
                        <a:rPr lang="ro-RO" sz="2800" baseline="30000" dirty="0">
                          <a:solidFill>
                            <a:schemeClr val="tx1"/>
                          </a:solidFill>
                          <a:effectLst/>
                          <a:latin typeface="Arial" panose="020B0604020202020204" pitchFamily="34" charset="0"/>
                          <a:cs typeface="Arial" panose="020B0604020202020204" pitchFamily="34" charset="0"/>
                        </a:rPr>
                        <a:t>f</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19.97 </a:t>
                      </a:r>
                      <a:r>
                        <a:rPr lang="ro-RO" sz="2800" baseline="30000" dirty="0">
                          <a:solidFill>
                            <a:schemeClr val="tx1"/>
                          </a:solidFill>
                          <a:effectLst/>
                          <a:latin typeface="Arial" panose="020B0604020202020204" pitchFamily="34" charset="0"/>
                          <a:cs typeface="Arial" panose="020B0604020202020204" pitchFamily="34" charset="0"/>
                        </a:rPr>
                        <a:t>f</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4169.37</a:t>
                      </a:r>
                      <a:r>
                        <a:rPr lang="ro-RO" sz="2800" baseline="30000" dirty="0">
                          <a:solidFill>
                            <a:schemeClr val="tx1"/>
                          </a:solidFill>
                          <a:effectLst/>
                          <a:latin typeface="Arial" panose="020B0604020202020204" pitchFamily="34" charset="0"/>
                          <a:cs typeface="Arial" panose="020B0604020202020204" pitchFamily="34" charset="0"/>
                        </a:rPr>
                        <a:t> f</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88.05</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0.44</a:t>
                      </a:r>
                      <a:r>
                        <a:rPr lang="ro-RO" sz="2800" baseline="30000" dirty="0">
                          <a:solidFill>
                            <a:schemeClr val="tx1"/>
                          </a:solidFill>
                          <a:effectLst/>
                          <a:latin typeface="Arial" panose="020B0604020202020204" pitchFamily="34" charset="0"/>
                          <a:cs typeface="Arial" panose="020B0604020202020204" pitchFamily="34" charset="0"/>
                        </a:rPr>
                        <a:t> ab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41.58 </a:t>
                      </a:r>
                      <a:r>
                        <a:rPr lang="ro-RO" sz="2800" baseline="30000" dirty="0">
                          <a:solidFill>
                            <a:schemeClr val="tx1"/>
                          </a:solidFill>
                          <a:effectLst/>
                          <a:latin typeface="Arial" panose="020B0604020202020204" pitchFamily="34" charset="0"/>
                          <a:cs typeface="Arial" panose="020B0604020202020204" pitchFamily="34" charset="0"/>
                        </a:rPr>
                        <a:t>cd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614014208"/>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Granatnaia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6.19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20.39 </a:t>
                      </a:r>
                      <a:r>
                        <a:rPr lang="ro-RO" sz="2800" baseline="30000" dirty="0">
                          <a:solidFill>
                            <a:schemeClr val="tx1"/>
                          </a:solidFill>
                          <a:effectLst/>
                          <a:latin typeface="Arial" panose="020B0604020202020204" pitchFamily="34" charset="0"/>
                          <a:cs typeface="Arial" panose="020B0604020202020204" pitchFamily="34" charset="0"/>
                        </a:rPr>
                        <a:t>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20.34</a:t>
                      </a:r>
                      <a:r>
                        <a:rPr lang="ro-RO" sz="2800" baseline="30000" dirty="0">
                          <a:solidFill>
                            <a:schemeClr val="tx1"/>
                          </a:solidFill>
                          <a:effectLst/>
                          <a:latin typeface="Arial" panose="020B0604020202020204" pitchFamily="34" charset="0"/>
                          <a:cs typeface="Arial" panose="020B0604020202020204" pitchFamily="34" charset="0"/>
                        </a:rPr>
                        <a:t> 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4404.05</a:t>
                      </a:r>
                      <a:r>
                        <a:rPr lang="ro-RO" sz="2800" baseline="30000" dirty="0">
                          <a:solidFill>
                            <a:schemeClr val="tx1"/>
                          </a:solidFill>
                          <a:effectLst/>
                          <a:latin typeface="Arial" panose="020B0604020202020204" pitchFamily="34" charset="0"/>
                          <a:cs typeface="Arial" panose="020B0604020202020204" pitchFamily="34" charset="0"/>
                        </a:rPr>
                        <a:t> 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90.39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0.39 </a:t>
                      </a:r>
                      <a:r>
                        <a:rPr lang="ro-RO" sz="2800" baseline="30000" dirty="0">
                          <a:solidFill>
                            <a:schemeClr val="tx1"/>
                          </a:solidFill>
                          <a:effectLst/>
                          <a:latin typeface="Arial" panose="020B0604020202020204" pitchFamily="34" charset="0"/>
                          <a:cs typeface="Arial" panose="020B0604020202020204" pitchFamily="34" charset="0"/>
                        </a:rPr>
                        <a:t>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33.08</a:t>
                      </a:r>
                      <a:r>
                        <a:rPr lang="ro-RO" sz="2800" baseline="30000" dirty="0">
                          <a:solidFill>
                            <a:schemeClr val="tx1"/>
                          </a:solidFill>
                          <a:effectLst/>
                          <a:latin typeface="Arial" panose="020B0604020202020204" pitchFamily="34" charset="0"/>
                          <a:cs typeface="Arial" panose="020B0604020202020204" pitchFamily="34" charset="0"/>
                        </a:rPr>
                        <a:t> 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710399123"/>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Heimanns Konserven</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6.39</a:t>
                      </a:r>
                      <a:r>
                        <a:rPr lang="ro-RO" sz="2800" baseline="30000" dirty="0">
                          <a:solidFill>
                            <a:schemeClr val="tx1"/>
                          </a:solidFill>
                          <a:effectLst/>
                          <a:latin typeface="Arial" panose="020B0604020202020204" pitchFamily="34" charset="0"/>
                          <a:cs typeface="Arial" panose="020B0604020202020204" pitchFamily="34" charset="0"/>
                        </a:rPr>
                        <a:t> 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20.60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20.52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4524.50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88.69 </a:t>
                      </a:r>
                      <a:r>
                        <a:rPr lang="ro-RO" sz="2800" baseline="30000" dirty="0">
                          <a:solidFill>
                            <a:schemeClr val="tx1"/>
                          </a:solidFill>
                          <a:effectLst/>
                          <a:latin typeface="Arial" panose="020B0604020202020204" pitchFamily="34" charset="0"/>
                          <a:cs typeface="Arial" panose="020B0604020202020204" pitchFamily="34" charset="0"/>
                        </a:rPr>
                        <a:t>ab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0.40 </a:t>
                      </a:r>
                      <a:r>
                        <a:rPr lang="ro-RO" sz="2800" baseline="30000" dirty="0">
                          <a:solidFill>
                            <a:schemeClr val="tx1"/>
                          </a:solidFill>
                          <a:effectLst/>
                          <a:latin typeface="Arial" panose="020B0604020202020204" pitchFamily="34" charset="0"/>
                          <a:cs typeface="Arial" panose="020B0604020202020204" pitchFamily="34" charset="0"/>
                        </a:rPr>
                        <a:t>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42.81</a:t>
                      </a:r>
                      <a:r>
                        <a:rPr lang="ro-RO" sz="2800" baseline="30000" dirty="0">
                          <a:solidFill>
                            <a:schemeClr val="tx1"/>
                          </a:solidFill>
                          <a:effectLst/>
                          <a:latin typeface="Arial" panose="020B0604020202020204" pitchFamily="34" charset="0"/>
                          <a:cs typeface="Arial" panose="020B0604020202020204" pitchFamily="34" charset="0"/>
                        </a:rPr>
                        <a:t> 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41683755"/>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Milvare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8.23</a:t>
                      </a:r>
                      <a:r>
                        <a:rPr lang="ro-RO" sz="2800" baseline="30000" dirty="0">
                          <a:solidFill>
                            <a:schemeClr val="tx1"/>
                          </a:solidFill>
                          <a:effectLst/>
                          <a:latin typeface="Arial" panose="020B0604020202020204" pitchFamily="34" charset="0"/>
                          <a:cs typeface="Arial" panose="020B0604020202020204" pitchFamily="34" charset="0"/>
                        </a:rPr>
                        <a:t> 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22.30</a:t>
                      </a:r>
                      <a:r>
                        <a:rPr lang="ro-RO" sz="2800" baseline="30000" dirty="0">
                          <a:solidFill>
                            <a:schemeClr val="tx1"/>
                          </a:solidFill>
                          <a:effectLst/>
                          <a:latin typeface="Arial" panose="020B0604020202020204" pitchFamily="34" charset="0"/>
                          <a:cs typeface="Arial" panose="020B0604020202020204" pitchFamily="34" charset="0"/>
                        </a:rPr>
                        <a:t> 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22.20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5730.04</a:t>
                      </a:r>
                      <a:r>
                        <a:rPr lang="ro-RO" sz="2800" baseline="30000" dirty="0">
                          <a:solidFill>
                            <a:schemeClr val="tx1"/>
                          </a:solidFill>
                          <a:effectLst/>
                          <a:latin typeface="Arial" panose="020B0604020202020204" pitchFamily="34" charset="0"/>
                          <a:cs typeface="Arial" panose="020B0604020202020204" pitchFamily="34" charset="0"/>
                        </a:rPr>
                        <a:t> 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87.87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0.39 </a:t>
                      </a:r>
                      <a:r>
                        <a:rPr lang="ro-RO" sz="2800" baseline="30000" dirty="0">
                          <a:solidFill>
                            <a:schemeClr val="tx1"/>
                          </a:solidFill>
                          <a:effectLst/>
                          <a:latin typeface="Arial" panose="020B0604020202020204" pitchFamily="34" charset="0"/>
                          <a:cs typeface="Arial" panose="020B0604020202020204" pitchFamily="34" charset="0"/>
                        </a:rPr>
                        <a:t>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38.91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780141416"/>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Royal Duke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6.51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20.54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20.46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4481.43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88.41</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0.31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46.38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739480669"/>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Medie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6.74</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20.76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4647.59</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88.95</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41.18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266093110"/>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STDEV</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0.77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0.78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0.78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549.10</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1.12</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0.06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4.70</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844629506"/>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COVAR</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11.39</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3.77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3.76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11.81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1.26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14.97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11.41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3803632"/>
                  </a:ext>
                </a:extLst>
              </a:tr>
              <a:tr h="900000">
                <a:tc gridSpan="8">
                  <a:txBody>
                    <a:bodyPr/>
                    <a:lstStyle/>
                    <a:p>
                      <a:pPr algn="just">
                        <a:buNone/>
                      </a:pPr>
                      <a:r>
                        <a:rPr lang="ro-RO" sz="2800" b="0" dirty="0">
                          <a:solidFill>
                            <a:schemeClr val="tx1"/>
                          </a:solidFill>
                          <a:effectLst/>
                          <a:latin typeface="Arial" panose="020B0604020202020204" pitchFamily="34" charset="0"/>
                          <a:cs typeface="Arial" panose="020B0604020202020204" pitchFamily="34" charset="0"/>
                        </a:rPr>
                        <a:t>* valorile urmate de litere diferite corespund cu diferența statistică semnificativă conform testului Duncan p ≤ 0.05, n = 3; </a:t>
                      </a:r>
                      <a:r>
                        <a:rPr lang="ro-RO" sz="2800" b="0" baseline="30000" dirty="0">
                          <a:solidFill>
                            <a:schemeClr val="tx1"/>
                          </a:solidFill>
                          <a:effectLst/>
                          <a:latin typeface="Arial" panose="020B0604020202020204" pitchFamily="34" charset="0"/>
                          <a:cs typeface="Arial" panose="020B0604020202020204" pitchFamily="34" charset="0"/>
                        </a:rPr>
                        <a:t>1</a:t>
                      </a:r>
                      <a:r>
                        <a:rPr lang="ro-RO" sz="2800" b="0" dirty="0">
                          <a:solidFill>
                            <a:schemeClr val="tx1"/>
                          </a:solidFill>
                          <a:effectLst/>
                          <a:latin typeface="Arial" panose="020B0604020202020204" pitchFamily="34" charset="0"/>
                          <a:cs typeface="Arial" panose="020B0604020202020204" pitchFamily="34" charset="0"/>
                        </a:rPr>
                        <a:t>-FW-greutate fruct; </a:t>
                      </a:r>
                      <a:r>
                        <a:rPr lang="ro-RO" sz="2800" b="0" baseline="30000" dirty="0">
                          <a:solidFill>
                            <a:schemeClr val="tx1"/>
                          </a:solidFill>
                          <a:effectLst/>
                          <a:latin typeface="Arial" panose="020B0604020202020204" pitchFamily="34" charset="0"/>
                          <a:cs typeface="Arial" panose="020B0604020202020204" pitchFamily="34" charset="0"/>
                        </a:rPr>
                        <a:t>2</a:t>
                      </a:r>
                      <a:r>
                        <a:rPr lang="ro-RO" sz="2800" b="0" dirty="0">
                          <a:solidFill>
                            <a:schemeClr val="tx1"/>
                          </a:solidFill>
                          <a:effectLst/>
                          <a:latin typeface="Arial" panose="020B0604020202020204" pitchFamily="34" charset="0"/>
                          <a:cs typeface="Arial" panose="020B0604020202020204" pitchFamily="34" charset="0"/>
                        </a:rPr>
                        <a:t>-Da-diametru aritmetic; </a:t>
                      </a:r>
                      <a:r>
                        <a:rPr lang="ro-RO" sz="2800" b="0" baseline="30000" dirty="0">
                          <a:solidFill>
                            <a:schemeClr val="tx1"/>
                          </a:solidFill>
                          <a:effectLst/>
                          <a:latin typeface="Arial" panose="020B0604020202020204" pitchFamily="34" charset="0"/>
                          <a:cs typeface="Arial" panose="020B0604020202020204" pitchFamily="34" charset="0"/>
                        </a:rPr>
                        <a:t>3</a:t>
                      </a:r>
                      <a:r>
                        <a:rPr lang="ro-RO" sz="2800" b="0" dirty="0">
                          <a:solidFill>
                            <a:schemeClr val="tx1"/>
                          </a:solidFill>
                          <a:effectLst/>
                          <a:latin typeface="Arial" panose="020B0604020202020204" pitchFamily="34" charset="0"/>
                          <a:cs typeface="Arial" panose="020B0604020202020204" pitchFamily="34" charset="0"/>
                        </a:rPr>
                        <a:t>-Dg-diametru geometric; </a:t>
                      </a:r>
                      <a:r>
                        <a:rPr lang="ro-RO" sz="2800" b="0" baseline="30000" dirty="0">
                          <a:solidFill>
                            <a:schemeClr val="tx1"/>
                          </a:solidFill>
                          <a:effectLst/>
                          <a:latin typeface="Arial" panose="020B0604020202020204" pitchFamily="34" charset="0"/>
                          <a:cs typeface="Arial" panose="020B0604020202020204" pitchFamily="34" charset="0"/>
                        </a:rPr>
                        <a:t>4</a:t>
                      </a:r>
                      <a:r>
                        <a:rPr lang="ro-RO" sz="2800" b="0" dirty="0">
                          <a:solidFill>
                            <a:schemeClr val="tx1"/>
                          </a:solidFill>
                          <a:effectLst/>
                          <a:latin typeface="Arial" panose="020B0604020202020204" pitchFamily="34" charset="0"/>
                          <a:cs typeface="Arial" panose="020B0604020202020204" pitchFamily="34" charset="0"/>
                        </a:rPr>
                        <a:t>-V-volumul fructului; </a:t>
                      </a:r>
                      <a:r>
                        <a:rPr lang="ro-RO" sz="2800" b="0" baseline="30000" dirty="0">
                          <a:solidFill>
                            <a:schemeClr val="tx1"/>
                          </a:solidFill>
                          <a:effectLst/>
                          <a:latin typeface="Arial" panose="020B0604020202020204" pitchFamily="34" charset="0"/>
                          <a:cs typeface="Arial" panose="020B0604020202020204" pitchFamily="34" charset="0"/>
                        </a:rPr>
                        <a:t>5</a:t>
                      </a:r>
                      <a:r>
                        <a:rPr lang="ro-RO" sz="2800" b="0" dirty="0">
                          <a:solidFill>
                            <a:schemeClr val="tx1"/>
                          </a:solidFill>
                          <a:effectLst/>
                          <a:latin typeface="Arial" panose="020B0604020202020204" pitchFamily="34" charset="0"/>
                          <a:cs typeface="Arial" panose="020B0604020202020204" pitchFamily="34" charset="0"/>
                        </a:rPr>
                        <a:t>- Θ-sfericitate; </a:t>
                      </a:r>
                      <a:r>
                        <a:rPr lang="ro-RO" sz="2800" b="0" baseline="30000" dirty="0">
                          <a:solidFill>
                            <a:schemeClr val="tx1"/>
                          </a:solidFill>
                          <a:effectLst/>
                          <a:latin typeface="Arial" panose="020B0604020202020204" pitchFamily="34" charset="0"/>
                          <a:cs typeface="Arial" panose="020B0604020202020204" pitchFamily="34" charset="0"/>
                        </a:rPr>
                        <a:t>6</a:t>
                      </a:r>
                      <a:r>
                        <a:rPr lang="ro-RO" sz="2800" b="0" dirty="0">
                          <a:solidFill>
                            <a:schemeClr val="tx1"/>
                          </a:solidFill>
                          <a:effectLst/>
                          <a:latin typeface="Arial" panose="020B0604020202020204" pitchFamily="34" charset="0"/>
                          <a:cs typeface="Arial" panose="020B0604020202020204" pitchFamily="34" charset="0"/>
                        </a:rPr>
                        <a:t>-SW-greutate sâmbure; </a:t>
                      </a:r>
                      <a:r>
                        <a:rPr lang="ro-RO" sz="2800" b="0" baseline="30000" dirty="0">
                          <a:solidFill>
                            <a:schemeClr val="tx1"/>
                          </a:solidFill>
                          <a:effectLst/>
                          <a:latin typeface="Arial" panose="020B0604020202020204" pitchFamily="34" charset="0"/>
                          <a:cs typeface="Arial" panose="020B0604020202020204" pitchFamily="34" charset="0"/>
                        </a:rPr>
                        <a:t>7</a:t>
                      </a:r>
                      <a:r>
                        <a:rPr lang="ro-RO" sz="2800" b="0" dirty="0">
                          <a:solidFill>
                            <a:schemeClr val="tx1"/>
                          </a:solidFill>
                          <a:effectLst/>
                          <a:latin typeface="Arial" panose="020B0604020202020204" pitchFamily="34" charset="0"/>
                          <a:cs typeface="Arial" panose="020B0604020202020204" pitchFamily="34" charset="0"/>
                        </a:rPr>
                        <a:t>-LP-lungime peduncul. </a:t>
                      </a:r>
                      <a:endParaRPr lang="ro-RO" sz="2800" b="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47683678"/>
                  </a:ext>
                </a:extLst>
              </a:tr>
            </a:tbl>
          </a:graphicData>
        </a:graphic>
      </p:graphicFrame>
      <p:graphicFrame>
        <p:nvGraphicFramePr>
          <p:cNvPr id="16" name="Tabel 15">
            <a:extLst>
              <a:ext uri="{FF2B5EF4-FFF2-40B4-BE49-F238E27FC236}">
                <a16:creationId xmlns:a16="http://schemas.microsoft.com/office/drawing/2014/main" id="{7928E661-1BD1-1619-0285-581B74C3B2E8}"/>
              </a:ext>
            </a:extLst>
          </p:cNvPr>
          <p:cNvGraphicFramePr>
            <a:graphicFrameLocks noGrp="1"/>
          </p:cNvGraphicFramePr>
          <p:nvPr>
            <p:extLst>
              <p:ext uri="{D42A27DB-BD31-4B8C-83A1-F6EECF244321}">
                <p14:modId xmlns:p14="http://schemas.microsoft.com/office/powerpoint/2010/main" val="1324246358"/>
              </p:ext>
            </p:extLst>
          </p:nvPr>
        </p:nvGraphicFramePr>
        <p:xfrm>
          <a:off x="1988822" y="26796470"/>
          <a:ext cx="16627125" cy="6827520"/>
        </p:xfrm>
        <a:graphic>
          <a:graphicData uri="http://schemas.openxmlformats.org/drawingml/2006/table">
            <a:tbl>
              <a:tblPr firstRow="1" firstCol="1" bandRow="1">
                <a:tableStyleId>{8799B23B-EC83-4686-B30A-512413B5E67A}</a:tableStyleId>
              </a:tblPr>
              <a:tblGrid>
                <a:gridCol w="3847125">
                  <a:extLst>
                    <a:ext uri="{9D8B030D-6E8A-4147-A177-3AD203B41FA5}">
                      <a16:colId xmlns:a16="http://schemas.microsoft.com/office/drawing/2014/main" val="496331392"/>
                    </a:ext>
                  </a:extLst>
                </a:gridCol>
                <a:gridCol w="2556000">
                  <a:extLst>
                    <a:ext uri="{9D8B030D-6E8A-4147-A177-3AD203B41FA5}">
                      <a16:colId xmlns:a16="http://schemas.microsoft.com/office/drawing/2014/main" val="1753329571"/>
                    </a:ext>
                  </a:extLst>
                </a:gridCol>
                <a:gridCol w="2556000">
                  <a:extLst>
                    <a:ext uri="{9D8B030D-6E8A-4147-A177-3AD203B41FA5}">
                      <a16:colId xmlns:a16="http://schemas.microsoft.com/office/drawing/2014/main" val="976351968"/>
                    </a:ext>
                  </a:extLst>
                </a:gridCol>
                <a:gridCol w="2556000">
                  <a:extLst>
                    <a:ext uri="{9D8B030D-6E8A-4147-A177-3AD203B41FA5}">
                      <a16:colId xmlns:a16="http://schemas.microsoft.com/office/drawing/2014/main" val="3658936950"/>
                    </a:ext>
                  </a:extLst>
                </a:gridCol>
                <a:gridCol w="2556000">
                  <a:extLst>
                    <a:ext uri="{9D8B030D-6E8A-4147-A177-3AD203B41FA5}">
                      <a16:colId xmlns:a16="http://schemas.microsoft.com/office/drawing/2014/main" val="25896584"/>
                    </a:ext>
                  </a:extLst>
                </a:gridCol>
                <a:gridCol w="2556000">
                  <a:extLst>
                    <a:ext uri="{9D8B030D-6E8A-4147-A177-3AD203B41FA5}">
                      <a16:colId xmlns:a16="http://schemas.microsoft.com/office/drawing/2014/main" val="3822726199"/>
                    </a:ext>
                  </a:extLst>
                </a:gridCol>
              </a:tblGrid>
              <a:tr h="0">
                <a:tc gridSpan="6">
                  <a:txBody>
                    <a:bodyPr/>
                    <a:lstStyle/>
                    <a:p>
                      <a:pPr algn="ctr">
                        <a:buNone/>
                      </a:pPr>
                      <a:r>
                        <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Tabel 2. Caracteristicile fizico-chimice ale unor soiuri selectate de vișin (</a:t>
                      </a:r>
                      <a:r>
                        <a:rPr lang="ro-RO" sz="2800" i="1"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Prunus cerasus </a:t>
                      </a:r>
                      <a:r>
                        <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L.) din colecția de germoplasmă a SCDP Iași</a:t>
                      </a:r>
                    </a:p>
                  </a:txBody>
                  <a:tcPr marL="68578" marR="68578"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tcP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extLst>
                  <a:ext uri="{0D108BD9-81ED-4DB2-BD59-A6C34878D82A}">
                    <a16:rowId xmlns:a16="http://schemas.microsoft.com/office/drawing/2014/main" val="1153608075"/>
                  </a:ext>
                </a:extLst>
              </a:tr>
              <a:tr h="0">
                <a:tc rowSpan="2">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Genotip</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F</a:t>
                      </a:r>
                      <a:r>
                        <a:rPr lang="ro-RO" sz="2800" baseline="30000" noProof="1">
                          <a:solidFill>
                            <a:schemeClr val="tx1"/>
                          </a:solidFill>
                          <a:effectLst/>
                          <a:latin typeface="Arial" panose="020B0604020202020204" pitchFamily="34" charset="0"/>
                          <a:cs typeface="Arial" panose="020B0604020202020204" pitchFamily="34" charset="0"/>
                        </a:rPr>
                        <a:t>8,*</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SSC</a:t>
                      </a:r>
                      <a:r>
                        <a:rPr lang="ro-RO" sz="2800" baseline="30000" noProof="1">
                          <a:solidFill>
                            <a:schemeClr val="tx1"/>
                          </a:solidFill>
                          <a:effectLst/>
                          <a:latin typeface="Arial" panose="020B0604020202020204" pitchFamily="34" charset="0"/>
                          <a:cs typeface="Arial" panose="020B0604020202020204" pitchFamily="34" charset="0"/>
                        </a:rPr>
                        <a:t>9,*</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TA</a:t>
                      </a:r>
                      <a:r>
                        <a:rPr lang="ro-RO" sz="2800" baseline="30000" noProof="1">
                          <a:solidFill>
                            <a:schemeClr val="tx1"/>
                          </a:solidFill>
                          <a:effectLst/>
                          <a:latin typeface="Arial" panose="020B0604020202020204" pitchFamily="34" charset="0"/>
                          <a:cs typeface="Arial" panose="020B0604020202020204" pitchFamily="34" charset="0"/>
                        </a:rPr>
                        <a:t>10,*</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rowSpan="2">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Rippening index</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rowSpan="2">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pH</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177554645"/>
                  </a:ext>
                </a:extLst>
              </a:tr>
              <a:tr h="0">
                <a:tc vMerge="1">
                  <a:txBody>
                    <a:bodyPr/>
                    <a:lstStyle/>
                    <a:p>
                      <a:endParaRPr lang="ro-RO"/>
                    </a:p>
                  </a:txBody>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(kg·cm⁻²)</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(°Brix)</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(g malic acid·100 g⁻¹)</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vMerge="1">
                  <a:txBody>
                    <a:bodyPr/>
                    <a:lstStyle/>
                    <a:p>
                      <a:endParaRPr lang="ro-RO"/>
                    </a:p>
                  </a:txBody>
                  <a:tcPr/>
                </a:tc>
                <a:tc vMerge="1">
                  <a:txBody>
                    <a:bodyPr/>
                    <a:lstStyle/>
                    <a:p>
                      <a:endParaRPr lang="ro-RO"/>
                    </a:p>
                  </a:txBody>
                  <a:tcPr/>
                </a:tc>
                <a:extLst>
                  <a:ext uri="{0D108BD9-81ED-4DB2-BD59-A6C34878D82A}">
                    <a16:rowId xmlns:a16="http://schemas.microsoft.com/office/drawing/2014/main" val="3266537971"/>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Rival</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0.25</a:t>
                      </a:r>
                      <a:r>
                        <a:rPr lang="ro-RO" sz="2800" baseline="30000" noProof="1">
                          <a:solidFill>
                            <a:schemeClr val="tx1"/>
                          </a:solidFill>
                          <a:effectLst/>
                          <a:latin typeface="Arial" panose="020B0604020202020204" pitchFamily="34" charset="0"/>
                          <a:cs typeface="Arial" panose="020B0604020202020204" pitchFamily="34" charset="0"/>
                        </a:rPr>
                        <a:t> 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15.54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1.13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13.90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3.01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06521571"/>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Botoșani</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0.36</a:t>
                      </a:r>
                      <a:r>
                        <a:rPr lang="ro-RO" sz="2800" baseline="30000" noProof="1">
                          <a:solidFill>
                            <a:schemeClr val="tx1"/>
                          </a:solidFill>
                          <a:effectLst/>
                          <a:latin typeface="Arial" panose="020B0604020202020204" pitchFamily="34" charset="0"/>
                          <a:cs typeface="Arial" panose="020B0604020202020204" pitchFamily="34" charset="0"/>
                        </a:rPr>
                        <a:t> 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16.94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1.16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14.62 </a:t>
                      </a:r>
                      <a:r>
                        <a:rPr lang="ro-RO" sz="2800" baseline="30000" noProof="1">
                          <a:solidFill>
                            <a:schemeClr val="tx1"/>
                          </a:solidFill>
                          <a:effectLst/>
                          <a:latin typeface="Arial" panose="020B0604020202020204" pitchFamily="34" charset="0"/>
                          <a:cs typeface="Arial" panose="020B0604020202020204" pitchFamily="34" charset="0"/>
                        </a:rPr>
                        <a:t>bc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3.10</a:t>
                      </a:r>
                      <a:r>
                        <a:rPr lang="ro-RO" sz="2800" baseline="30000" noProof="1">
                          <a:solidFill>
                            <a:schemeClr val="tx1"/>
                          </a:solidFill>
                          <a:effectLst/>
                          <a:latin typeface="Arial" panose="020B0604020202020204" pitchFamily="34" charset="0"/>
                          <a:cs typeface="Arial" panose="020B0604020202020204" pitchFamily="34" charset="0"/>
                        </a:rPr>
                        <a:t> 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130288742"/>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Granatnaia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0.18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14.82 </a:t>
                      </a:r>
                      <a:r>
                        <a:rPr lang="ro-RO" sz="2800" baseline="30000" noProof="1">
                          <a:solidFill>
                            <a:schemeClr val="tx1"/>
                          </a:solidFill>
                          <a:effectLst/>
                          <a:latin typeface="Arial" panose="020B0604020202020204" pitchFamily="34" charset="0"/>
                          <a:cs typeface="Arial" panose="020B0604020202020204" pitchFamily="34" charset="0"/>
                        </a:rPr>
                        <a:t>e</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1.09 </a:t>
                      </a:r>
                      <a:r>
                        <a:rPr lang="ro-RO" sz="2800" baseline="30000" noProof="1">
                          <a:solidFill>
                            <a:schemeClr val="tx1"/>
                          </a:solidFill>
                          <a:effectLst/>
                          <a:latin typeface="Arial" panose="020B0604020202020204" pitchFamily="34" charset="0"/>
                          <a:cs typeface="Arial" panose="020B0604020202020204" pitchFamily="34" charset="0"/>
                        </a:rPr>
                        <a:t>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13.56</a:t>
                      </a:r>
                      <a:r>
                        <a:rPr lang="ro-RO" sz="2800" baseline="30000" noProof="1">
                          <a:solidFill>
                            <a:schemeClr val="tx1"/>
                          </a:solidFill>
                          <a:effectLst/>
                          <a:latin typeface="Arial" panose="020B0604020202020204" pitchFamily="34" charset="0"/>
                          <a:cs typeface="Arial" panose="020B0604020202020204" pitchFamily="34" charset="0"/>
                        </a:rPr>
                        <a:t> 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3.20 </a:t>
                      </a:r>
                      <a:r>
                        <a:rPr lang="ro-RO" sz="2800" baseline="30000" noProof="1">
                          <a:solidFill>
                            <a:schemeClr val="tx1"/>
                          </a:solidFill>
                          <a:effectLst/>
                          <a:latin typeface="Arial" panose="020B0604020202020204" pitchFamily="34" charset="0"/>
                          <a:cs typeface="Arial" panose="020B0604020202020204" pitchFamily="34" charset="0"/>
                        </a:rPr>
                        <a:t>a</a:t>
                      </a:r>
                      <a:r>
                        <a:rPr lang="ro-RO" sz="2800" noProof="1">
                          <a:solidFill>
                            <a:schemeClr val="tx1"/>
                          </a:solidFill>
                          <a:effectLst/>
                          <a:latin typeface="Arial" panose="020B0604020202020204" pitchFamily="34" charset="0"/>
                          <a:cs typeface="Arial" panose="020B0604020202020204" pitchFamily="34" charset="0"/>
                        </a:rPr>
                        <a:t> </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917322278"/>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Heimanns Konserven</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0.36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15.93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1.23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13.07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3.20 </a:t>
                      </a:r>
                      <a:r>
                        <a:rPr lang="ro-RO" sz="2800" baseline="30000" noProof="1">
                          <a:solidFill>
                            <a:schemeClr val="tx1"/>
                          </a:solidFill>
                          <a:effectLst/>
                          <a:latin typeface="Arial" panose="020B0604020202020204" pitchFamily="34" charset="0"/>
                          <a:cs typeface="Arial" panose="020B0604020202020204" pitchFamily="34" charset="0"/>
                        </a:rPr>
                        <a:t>a</a:t>
                      </a:r>
                      <a:r>
                        <a:rPr lang="ro-RO" sz="2800" noProof="1">
                          <a:solidFill>
                            <a:schemeClr val="tx1"/>
                          </a:solidFill>
                          <a:effectLst/>
                          <a:latin typeface="Arial" panose="020B0604020202020204" pitchFamily="34" charset="0"/>
                          <a:cs typeface="Arial" panose="020B0604020202020204" pitchFamily="34" charset="0"/>
                        </a:rPr>
                        <a:t> </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009167013"/>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Milvare</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0.26 </a:t>
                      </a:r>
                      <a:r>
                        <a:rPr lang="ro-RO" sz="2800" baseline="30000" noProof="1">
                          <a:solidFill>
                            <a:schemeClr val="tx1"/>
                          </a:solidFill>
                          <a:effectLst/>
                          <a:latin typeface="Arial" panose="020B0604020202020204" pitchFamily="34" charset="0"/>
                          <a:cs typeface="Arial" panose="020B0604020202020204" pitchFamily="34" charset="0"/>
                        </a:rPr>
                        <a:t>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18.66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1.15</a:t>
                      </a:r>
                      <a:r>
                        <a:rPr lang="ro-RO" sz="2800" baseline="30000" noProof="1">
                          <a:solidFill>
                            <a:schemeClr val="tx1"/>
                          </a:solidFill>
                          <a:effectLst/>
                          <a:latin typeface="Arial" panose="020B0604020202020204" pitchFamily="34" charset="0"/>
                          <a:cs typeface="Arial" panose="020B0604020202020204" pitchFamily="34" charset="0"/>
                        </a:rPr>
                        <a:t> 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16.23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3.15</a:t>
                      </a:r>
                      <a:r>
                        <a:rPr lang="ro-RO" sz="2800" baseline="30000" noProof="1">
                          <a:solidFill>
                            <a:schemeClr val="tx1"/>
                          </a:solidFill>
                          <a:effectLst/>
                          <a:latin typeface="Arial" panose="020B0604020202020204" pitchFamily="34" charset="0"/>
                          <a:cs typeface="Arial" panose="020B0604020202020204" pitchFamily="34" charset="0"/>
                        </a:rPr>
                        <a:t> 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946512519"/>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Royal Duke</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0.23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17.80 </a:t>
                      </a:r>
                      <a:r>
                        <a:rPr lang="ro-RO" sz="2800" baseline="30000" noProof="1">
                          <a:solidFill>
                            <a:schemeClr val="tx1"/>
                          </a:solidFill>
                          <a:effectLst/>
                          <a:latin typeface="Arial" panose="020B0604020202020204" pitchFamily="34" charset="0"/>
                          <a:cs typeface="Arial" panose="020B0604020202020204" pitchFamily="34" charset="0"/>
                        </a:rPr>
                        <a:t>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1.13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15.72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3.10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1302257817"/>
                  </a:ext>
                </a:extLst>
              </a:tr>
              <a:tr h="0">
                <a:tc>
                  <a:txBody>
                    <a:bodyPr/>
                    <a:lstStyle/>
                    <a:p>
                      <a:pPr>
                        <a:buNone/>
                      </a:pPr>
                      <a:r>
                        <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Medie</a:t>
                      </a: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0.27</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16.62</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1.15</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14.48</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233093043"/>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STDEV</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0.07</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1.45</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0.05</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1.29</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0.08</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747075605"/>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COVAR</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26.73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8.73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4.06</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8.90</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2.43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512329647"/>
                  </a:ext>
                </a:extLst>
              </a:tr>
              <a:tr h="828000">
                <a:tc gridSpan="6">
                  <a:txBody>
                    <a:bodyPr/>
                    <a:lstStyle/>
                    <a:p>
                      <a:pPr algn="just">
                        <a:buNone/>
                      </a:pPr>
                      <a:r>
                        <a:rPr lang="ro-RO" sz="2800" b="0" noProof="1">
                          <a:solidFill>
                            <a:schemeClr val="tx1"/>
                          </a:solidFill>
                          <a:effectLst/>
                          <a:latin typeface="Arial" panose="020B0604020202020204" pitchFamily="34" charset="0"/>
                          <a:cs typeface="Arial" panose="020B0604020202020204" pitchFamily="34" charset="0"/>
                        </a:rPr>
                        <a:t>* valorile urmate de litere diferite corespund cu diferența statistică semnificativă conform testului Duncan p ≤ 0.05, n = 3; </a:t>
                      </a:r>
                      <a:r>
                        <a:rPr lang="ro-RO" sz="2800" b="0" baseline="30000" noProof="1">
                          <a:solidFill>
                            <a:schemeClr val="tx1"/>
                          </a:solidFill>
                          <a:effectLst/>
                          <a:latin typeface="Arial" panose="020B0604020202020204" pitchFamily="34" charset="0"/>
                          <a:cs typeface="Arial" panose="020B0604020202020204" pitchFamily="34" charset="0"/>
                        </a:rPr>
                        <a:t>8</a:t>
                      </a:r>
                      <a:r>
                        <a:rPr lang="ro-RO" sz="2800" b="0" noProof="1">
                          <a:solidFill>
                            <a:schemeClr val="tx1"/>
                          </a:solidFill>
                          <a:effectLst/>
                          <a:latin typeface="Arial" panose="020B0604020202020204" pitchFamily="34" charset="0"/>
                          <a:cs typeface="Arial" panose="020B0604020202020204" pitchFamily="34" charset="0"/>
                        </a:rPr>
                        <a:t>-F-fermitatea fructului; </a:t>
                      </a:r>
                      <a:r>
                        <a:rPr lang="ro-RO" sz="2800" b="0" baseline="30000" noProof="1">
                          <a:solidFill>
                            <a:schemeClr val="tx1"/>
                          </a:solidFill>
                          <a:effectLst/>
                          <a:latin typeface="Arial" panose="020B0604020202020204" pitchFamily="34" charset="0"/>
                          <a:cs typeface="Arial" panose="020B0604020202020204" pitchFamily="34" charset="0"/>
                        </a:rPr>
                        <a:t>9</a:t>
                      </a:r>
                      <a:r>
                        <a:rPr lang="ro-RO" sz="2800" b="0" noProof="1">
                          <a:solidFill>
                            <a:schemeClr val="tx1"/>
                          </a:solidFill>
                          <a:effectLst/>
                          <a:latin typeface="Arial" panose="020B0604020202020204" pitchFamily="34" charset="0"/>
                          <a:cs typeface="Arial" panose="020B0604020202020204" pitchFamily="34" charset="0"/>
                        </a:rPr>
                        <a:t>-SSC-substanța uscată solubilă; </a:t>
                      </a:r>
                      <a:r>
                        <a:rPr lang="ro-RO" sz="2800" b="0" baseline="30000" noProof="1">
                          <a:solidFill>
                            <a:schemeClr val="tx1"/>
                          </a:solidFill>
                          <a:effectLst/>
                          <a:latin typeface="Arial" panose="020B0604020202020204" pitchFamily="34" charset="0"/>
                          <a:cs typeface="Arial" panose="020B0604020202020204" pitchFamily="34" charset="0"/>
                        </a:rPr>
                        <a:t>10</a:t>
                      </a:r>
                      <a:r>
                        <a:rPr lang="ro-RO" sz="2800" b="0" noProof="1">
                          <a:solidFill>
                            <a:schemeClr val="tx1"/>
                          </a:solidFill>
                          <a:effectLst/>
                          <a:latin typeface="Arial" panose="020B0604020202020204" pitchFamily="34" charset="0"/>
                          <a:cs typeface="Arial" panose="020B0604020202020204" pitchFamily="34" charset="0"/>
                        </a:rPr>
                        <a:t>- TA-aciditate titrabilă. </a:t>
                      </a:r>
                      <a:endParaRPr lang="ro-RO" sz="2800" b="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3646684080"/>
                  </a:ext>
                </a:extLst>
              </a:tr>
            </a:tbl>
          </a:graphicData>
        </a:graphic>
      </p:graphicFrame>
      <p:graphicFrame>
        <p:nvGraphicFramePr>
          <p:cNvPr id="27" name="Tabel 26">
            <a:extLst>
              <a:ext uri="{FF2B5EF4-FFF2-40B4-BE49-F238E27FC236}">
                <a16:creationId xmlns:a16="http://schemas.microsoft.com/office/drawing/2014/main" id="{67222069-8DC2-7044-E9B3-4D91F0E837C7}"/>
              </a:ext>
            </a:extLst>
          </p:cNvPr>
          <p:cNvGraphicFramePr>
            <a:graphicFrameLocks noGrp="1"/>
          </p:cNvGraphicFramePr>
          <p:nvPr>
            <p:extLst>
              <p:ext uri="{D42A27DB-BD31-4B8C-83A1-F6EECF244321}">
                <p14:modId xmlns:p14="http://schemas.microsoft.com/office/powerpoint/2010/main" val="1114317777"/>
              </p:ext>
            </p:extLst>
          </p:nvPr>
        </p:nvGraphicFramePr>
        <p:xfrm>
          <a:off x="20092638" y="36538767"/>
          <a:ext cx="10611936" cy="2008315"/>
        </p:xfrm>
        <a:graphic>
          <a:graphicData uri="http://schemas.openxmlformats.org/drawingml/2006/table">
            <a:tbl>
              <a:tblPr firstRow="1" bandRow="1">
                <a:tableStyleId>{5C22544A-7EE6-4342-B048-85BDC9FD1C3A}</a:tableStyleId>
              </a:tblPr>
              <a:tblGrid>
                <a:gridCol w="10611936">
                  <a:extLst>
                    <a:ext uri="{9D8B030D-6E8A-4147-A177-3AD203B41FA5}">
                      <a16:colId xmlns:a16="http://schemas.microsoft.com/office/drawing/2014/main" val="1808340890"/>
                    </a:ext>
                  </a:extLst>
                </a:gridCol>
              </a:tblGrid>
              <a:tr h="370840">
                <a:tc>
                  <a:txBody>
                    <a:bodyPr/>
                    <a:lstStyle/>
                    <a:p>
                      <a:endParaRPr lang="ro-RO" dirty="0"/>
                    </a:p>
                  </a:txBody>
                  <a:tcPr>
                    <a:solidFill>
                      <a:schemeClr val="bg1"/>
                    </a:solidFill>
                  </a:tcPr>
                </a:tc>
                <a:extLst>
                  <a:ext uri="{0D108BD9-81ED-4DB2-BD59-A6C34878D82A}">
                    <a16:rowId xmlns:a16="http://schemas.microsoft.com/office/drawing/2014/main" val="2827573749"/>
                  </a:ext>
                </a:extLst>
              </a:tr>
              <a:tr h="370840">
                <a:tc>
                  <a:txBody>
                    <a:bodyPr/>
                    <a:lstStyle/>
                    <a:p>
                      <a:pPr algn="ctr"/>
                      <a:r>
                        <a:rPr lang="ro-RO" sz="2800" noProof="0" dirty="0">
                          <a:latin typeface="Arial" panose="020B0604020202020204" pitchFamily="34" charset="0"/>
                          <a:cs typeface="Arial" panose="020B0604020202020204" pitchFamily="34" charset="0"/>
                        </a:rPr>
                        <a:t>Fig. 1. Harta termică a corelației Pearson între trăsăturile biometrice și fizico-chimice ale unor genotipuri de vișin</a:t>
                      </a:r>
                    </a:p>
                  </a:txBody>
                  <a:tcPr>
                    <a:solidFill>
                      <a:schemeClr val="bg1"/>
                    </a:solidFill>
                  </a:tcPr>
                </a:tc>
                <a:extLst>
                  <a:ext uri="{0D108BD9-81ED-4DB2-BD59-A6C34878D82A}">
                    <a16:rowId xmlns:a16="http://schemas.microsoft.com/office/drawing/2014/main" val="3615585187"/>
                  </a:ext>
                </a:extLst>
              </a:tr>
            </a:tbl>
          </a:graphicData>
        </a:graphic>
      </p:graphicFrame>
      <p:sp>
        <p:nvSpPr>
          <p:cNvPr id="31" name="CasetăText 30">
            <a:extLst>
              <a:ext uri="{FF2B5EF4-FFF2-40B4-BE49-F238E27FC236}">
                <a16:creationId xmlns:a16="http://schemas.microsoft.com/office/drawing/2014/main" id="{50F4D557-8818-E4BD-73CB-B82527711AF1}"/>
              </a:ext>
            </a:extLst>
          </p:cNvPr>
          <p:cNvSpPr txBox="1"/>
          <p:nvPr/>
        </p:nvSpPr>
        <p:spPr>
          <a:xfrm>
            <a:off x="1955971" y="34514470"/>
            <a:ext cx="17267694" cy="4401205"/>
          </a:xfrm>
          <a:prstGeom prst="rect">
            <a:avLst/>
          </a:prstGeom>
          <a:noFill/>
        </p:spPr>
        <p:txBody>
          <a:bodyPr wrap="square" rtlCol="0">
            <a:spAutoFit/>
          </a:bodyPr>
          <a:lstStyle/>
          <a:p>
            <a:r>
              <a:rPr lang="ro-RO" sz="2800" dirty="0">
                <a:latin typeface="Arial" panose="020B0604020202020204" pitchFamily="34" charset="0"/>
                <a:cs typeface="Arial" panose="020B0604020202020204" pitchFamily="34" charset="0"/>
              </a:rPr>
              <a:t>       1. Prezentul studiu a relevat o variabilitate semnificativă a atributelor biometrice și fizico-chimice ale calității fructelor la cele șase soiuri de vișine evaluate în condiții temperat-continentale. Soiul „Milvare” s-a remarcat datorită dimensiunii mai mari a fructelor și conținutului mai mare de zaharuri solubile, indicând potrivirea sa atât pentru consumul în stare proaspătă, cât și pentru procesare, în timp ce soiuri precum „Botoșani” și „Granatnaia” au fost mai potrivite pentru procesarea industrială. </a:t>
            </a:r>
          </a:p>
          <a:p>
            <a:r>
              <a:rPr lang="ro-RO" sz="2800" dirty="0">
                <a:latin typeface="Arial" panose="020B0604020202020204" pitchFamily="34" charset="0"/>
                <a:cs typeface="Arial" panose="020B0604020202020204" pitchFamily="34" charset="0"/>
              </a:rPr>
              <a:t>       2. Analiza corelației a confirmat strânsa interrelație dintre dimensiunea fructelor și însușirile de calitate, în special asocierea pozitivă dintre dimensiunea fructelor și acumularea de zahăr, precum și dependența puternică a indicelui de coacere de conținutul de zaharuri solubile.</a:t>
            </a:r>
          </a:p>
          <a:p>
            <a:r>
              <a:rPr lang="ro-RO" sz="2800" dirty="0">
                <a:latin typeface="Arial" panose="020B0604020202020204" pitchFamily="34" charset="0"/>
                <a:cs typeface="Arial" panose="020B0604020202020204" pitchFamily="34" charset="0"/>
              </a:rPr>
              <a:t>       3. Soiurile studiate reprezintă resurse genetice valoroase pentru programele de ameliorare care vizează îmbunătățirea calității fructelor, a adecvării tehnologice și a adaptării la cerințele actuale de producție.</a:t>
            </a:r>
          </a:p>
        </p:txBody>
      </p:sp>
      <p:pic>
        <p:nvPicPr>
          <p:cNvPr id="3" name="Imagine 2">
            <a:extLst>
              <a:ext uri="{FF2B5EF4-FFF2-40B4-BE49-F238E27FC236}">
                <a16:creationId xmlns:a16="http://schemas.microsoft.com/office/drawing/2014/main" id="{F7D4F67B-402D-670F-5D95-E538E0C1110F}"/>
              </a:ext>
            </a:extLst>
          </p:cNvPr>
          <p:cNvPicPr>
            <a:picLocks noChangeAspect="1"/>
          </p:cNvPicPr>
          <p:nvPr/>
        </p:nvPicPr>
        <p:blipFill>
          <a:blip r:embed="rId5"/>
          <a:srcRect l="3835" r="3195"/>
          <a:stretch>
            <a:fillRect/>
          </a:stretch>
        </p:blipFill>
        <p:spPr>
          <a:xfrm>
            <a:off x="19223665" y="27254029"/>
            <a:ext cx="11797667" cy="10269028"/>
          </a:xfrm>
          <a:prstGeom prst="rect">
            <a:avLst/>
          </a:prstGeom>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9E5B85-F649-5EDD-C57D-1044D32E36F6}"/>
            </a:ext>
          </a:extLst>
        </p:cNvPr>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986D25B9-CECA-EE5D-A0AF-94984A8B1511}"/>
              </a:ext>
            </a:extLst>
          </p:cNvPr>
          <p:cNvCxnSpPr/>
          <p:nvPr/>
        </p:nvCxnSpPr>
        <p:spPr>
          <a:xfrm>
            <a:off x="2888" y="54054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209138A-4DFB-897E-AE3C-814BACE396C2}"/>
              </a:ext>
            </a:extLst>
          </p:cNvPr>
          <p:cNvSpPr txBox="1"/>
          <p:nvPr/>
        </p:nvSpPr>
        <p:spPr>
          <a:xfrm>
            <a:off x="1871246" y="6043287"/>
            <a:ext cx="28776842" cy="1938992"/>
          </a:xfrm>
          <a:prstGeom prst="rect">
            <a:avLst/>
          </a:prstGeom>
          <a:noFill/>
        </p:spPr>
        <p:txBody>
          <a:bodyPr wrap="square" rtlCol="0">
            <a:spAutoFit/>
          </a:bodyPr>
          <a:lstStyle/>
          <a:p>
            <a:pPr algn="ctr"/>
            <a:r>
              <a:rPr lang="en-US" sz="6000" b="1" dirty="0">
                <a:latin typeface="Arial" charset="0"/>
                <a:ea typeface="Arial" charset="0"/>
                <a:cs typeface="Arial" charset="0"/>
              </a:rPr>
              <a:t>FRUIT QUALITY ATTRIBUTES OF SOME SELECTED SOUR CHERRY (</a:t>
            </a:r>
            <a:r>
              <a:rPr lang="en-US" sz="6000" b="1" i="1" dirty="0">
                <a:latin typeface="Arial" charset="0"/>
                <a:ea typeface="Arial" charset="0"/>
                <a:cs typeface="Arial" charset="0"/>
              </a:rPr>
              <a:t>PRUNUS CERASUS</a:t>
            </a:r>
            <a:r>
              <a:rPr lang="en-US" sz="6000" b="1" dirty="0">
                <a:latin typeface="Arial" charset="0"/>
                <a:ea typeface="Arial" charset="0"/>
                <a:cs typeface="Arial" charset="0"/>
              </a:rPr>
              <a:t> L.) CULTIVARS FROM THE RSFG IAȘI GERMPLASM COLLECTION</a:t>
            </a:r>
          </a:p>
        </p:txBody>
      </p:sp>
      <p:sp>
        <p:nvSpPr>
          <p:cNvPr id="19" name="TextBox 18">
            <a:extLst>
              <a:ext uri="{FF2B5EF4-FFF2-40B4-BE49-F238E27FC236}">
                <a16:creationId xmlns:a16="http://schemas.microsoft.com/office/drawing/2014/main" id="{5C6EF84F-3F13-56B6-CF6E-2176BCE64DAD}"/>
              </a:ext>
            </a:extLst>
          </p:cNvPr>
          <p:cNvSpPr txBox="1"/>
          <p:nvPr/>
        </p:nvSpPr>
        <p:spPr>
          <a:xfrm>
            <a:off x="2100354" y="7881338"/>
            <a:ext cx="28359197" cy="646331"/>
          </a:xfrm>
          <a:prstGeom prst="rect">
            <a:avLst/>
          </a:prstGeom>
          <a:noFill/>
        </p:spPr>
        <p:txBody>
          <a:bodyPr wrap="square" rtlCol="0">
            <a:spAutoFit/>
          </a:bodyPr>
          <a:lstStyle/>
          <a:p>
            <a:pPr algn="ctr"/>
            <a:r>
              <a:rPr lang="ro-RO" sz="3600" b="1" cap="all" dirty="0">
                <a:latin typeface="Arial" panose="020B0604020202020204" pitchFamily="34" charset="0"/>
                <a:cs typeface="Arial" panose="020B0604020202020204" pitchFamily="34" charset="0"/>
              </a:rPr>
              <a:t>PERJU </a:t>
            </a:r>
            <a:r>
              <a:rPr lang="ro-RO" sz="3600" b="1" dirty="0">
                <a:latin typeface="Arial" panose="020B0604020202020204" pitchFamily="34" charset="0"/>
                <a:cs typeface="Arial" panose="020B0604020202020204" pitchFamily="34" charset="0"/>
              </a:rPr>
              <a:t>Ionel</a:t>
            </a:r>
            <a:r>
              <a:rPr lang="ro-RO" sz="3600" b="1" baseline="30000" dirty="0">
                <a:latin typeface="Arial" panose="020B0604020202020204" pitchFamily="34" charset="0"/>
                <a:cs typeface="Arial" panose="020B0604020202020204" pitchFamily="34" charset="0"/>
              </a:rPr>
              <a:t>1</a:t>
            </a:r>
            <a:r>
              <a:rPr lang="ro-RO" sz="3600" b="1" cap="all" dirty="0">
                <a:latin typeface="Arial" panose="020B0604020202020204" pitchFamily="34" charset="0"/>
                <a:cs typeface="Arial" panose="020B0604020202020204" pitchFamily="34" charset="0"/>
              </a:rPr>
              <a:t>,  MINEAȚĂ </a:t>
            </a:r>
            <a:r>
              <a:rPr lang="ro-RO" sz="3600" b="1" dirty="0">
                <a:latin typeface="Arial" panose="020B0604020202020204" pitchFamily="34" charset="0"/>
                <a:cs typeface="Arial" panose="020B0604020202020204" pitchFamily="34" charset="0"/>
              </a:rPr>
              <a:t>Iulia</a:t>
            </a:r>
            <a:r>
              <a:rPr lang="ro-RO" sz="3600" b="1" baseline="30000" dirty="0">
                <a:latin typeface="Arial" panose="020B0604020202020204" pitchFamily="34" charset="0"/>
                <a:cs typeface="Arial" panose="020B0604020202020204" pitchFamily="34" charset="0"/>
              </a:rPr>
              <a:t>1</a:t>
            </a:r>
            <a:r>
              <a:rPr lang="ro-RO" sz="3600" b="1" cap="all" dirty="0">
                <a:latin typeface="Arial" panose="020B0604020202020204" pitchFamily="34" charset="0"/>
                <a:cs typeface="Arial" panose="020B0604020202020204" pitchFamily="34" charset="0"/>
              </a:rPr>
              <a:t>*, </a:t>
            </a:r>
            <a:r>
              <a:rPr lang="ro-RO" sz="3600" b="1" dirty="0">
                <a:latin typeface="Arial" panose="020B0604020202020204" pitchFamily="34" charset="0"/>
                <a:cs typeface="Arial" panose="020B0604020202020204" pitchFamily="34" charset="0"/>
              </a:rPr>
              <a:t>SÎRBU Sorina</a:t>
            </a:r>
            <a:r>
              <a:rPr lang="ro-RO" sz="3600" b="1" baseline="30000" dirty="0">
                <a:latin typeface="Arial" panose="020B0604020202020204" pitchFamily="34" charset="0"/>
                <a:cs typeface="Arial" panose="020B0604020202020204" pitchFamily="34" charset="0"/>
              </a:rPr>
              <a:t>1</a:t>
            </a:r>
            <a:r>
              <a:rPr lang="ro-RO" sz="3600" b="1" dirty="0">
                <a:latin typeface="Arial" panose="020B0604020202020204" pitchFamily="34" charset="0"/>
                <a:cs typeface="Arial" panose="020B0604020202020204" pitchFamily="34" charset="0"/>
              </a:rPr>
              <a:t>, DAMIAN Iuliana Elena</a:t>
            </a:r>
            <a:r>
              <a:rPr lang="ro-RO" sz="3600" b="1" baseline="30000" dirty="0">
                <a:latin typeface="Arial" panose="020B0604020202020204" pitchFamily="34" charset="0"/>
                <a:cs typeface="Arial" panose="020B0604020202020204" pitchFamily="34" charset="0"/>
              </a:rPr>
              <a:t>1</a:t>
            </a:r>
            <a:r>
              <a:rPr lang="ro-RO" sz="3600" b="1" dirty="0">
                <a:latin typeface="Arial" panose="020B0604020202020204" pitchFamily="34" charset="0"/>
                <a:cs typeface="Arial" panose="020B0604020202020204" pitchFamily="34" charset="0"/>
              </a:rPr>
              <a:t>, UNGUREANU Ionuț Vasile</a:t>
            </a:r>
            <a:r>
              <a:rPr lang="ro-RO" sz="3600" b="1" baseline="30000" dirty="0">
                <a:latin typeface="Arial" panose="020B0604020202020204" pitchFamily="34" charset="0"/>
                <a:cs typeface="Arial" panose="020B0604020202020204" pitchFamily="34" charset="0"/>
              </a:rPr>
              <a:t>1</a:t>
            </a:r>
            <a:r>
              <a:rPr lang="ro-RO" sz="3600" b="1" dirty="0">
                <a:latin typeface="Arial" panose="020B0604020202020204" pitchFamily="34" charset="0"/>
                <a:cs typeface="Arial" panose="020B0604020202020204" pitchFamily="34" charset="0"/>
              </a:rPr>
              <a:t> </a:t>
            </a:r>
            <a:endParaRPr lang="ro-RO" sz="3600"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5ED2468D-C9E0-C763-50B7-DAFCBE4EE9A1}"/>
              </a:ext>
            </a:extLst>
          </p:cNvPr>
          <p:cNvSpPr txBox="1"/>
          <p:nvPr/>
        </p:nvSpPr>
        <p:spPr>
          <a:xfrm>
            <a:off x="1746653" y="8622795"/>
            <a:ext cx="29540024" cy="3170099"/>
          </a:xfrm>
          <a:prstGeom prst="rect">
            <a:avLst/>
          </a:prstGeom>
          <a:noFill/>
        </p:spPr>
        <p:txBody>
          <a:bodyPr wrap="square" rtlCol="0">
            <a:spAutoFit/>
          </a:bodyPr>
          <a:lstStyle/>
          <a:p>
            <a:r>
              <a:rPr lang="ro-RO" sz="4000" b="1" dirty="0">
                <a:latin typeface="Arial" charset="0"/>
                <a:ea typeface="Arial" charset="0"/>
                <a:cs typeface="Arial" charset="0"/>
              </a:rPr>
              <a:t>INTRODUCTION </a:t>
            </a:r>
          </a:p>
          <a:p>
            <a:pPr indent="722313"/>
            <a:r>
              <a:rPr lang="ro-RO" sz="3200" b="1" dirty="0">
                <a:latin typeface="Arial" charset="0"/>
                <a:ea typeface="Arial" charset="0"/>
                <a:cs typeface="Arial" charset="0"/>
              </a:rPr>
              <a:t>Research Station for Fruit Growing (RSFG) Iasi, Romania </a:t>
            </a:r>
            <a:r>
              <a:rPr lang="en-US" sz="3200" b="1" dirty="0">
                <a:latin typeface="Arial" charset="0"/>
                <a:ea typeface="Arial" charset="0"/>
                <a:cs typeface="Arial" charset="0"/>
              </a:rPr>
              <a:t>has in its germplasm collection of sour cherry (</a:t>
            </a:r>
            <a:r>
              <a:rPr lang="en-US" sz="3200" b="1" i="1" dirty="0">
                <a:latin typeface="Arial" charset="0"/>
                <a:ea typeface="Arial" charset="0"/>
                <a:cs typeface="Arial" charset="0"/>
              </a:rPr>
              <a:t>Prunus cerasus </a:t>
            </a:r>
            <a:r>
              <a:rPr lang="en-US" sz="3200" b="1" dirty="0">
                <a:latin typeface="Arial" charset="0"/>
                <a:ea typeface="Arial" charset="0"/>
                <a:cs typeface="Arial" charset="0"/>
              </a:rPr>
              <a:t>L.) over 200 genotypes (wild species, local populations, cultivars and selections).</a:t>
            </a:r>
            <a:endParaRPr lang="ro-RO" sz="3200" b="1" dirty="0">
              <a:latin typeface="Arial" charset="0"/>
              <a:ea typeface="Arial" charset="0"/>
              <a:cs typeface="Arial" charset="0"/>
            </a:endParaRPr>
          </a:p>
          <a:p>
            <a:pPr indent="722313"/>
            <a:r>
              <a:rPr lang="ro-RO" sz="3200" b="1" dirty="0">
                <a:latin typeface="Arial" charset="0"/>
                <a:ea typeface="Arial" charset="0"/>
                <a:cs typeface="Arial" charset="0"/>
              </a:rPr>
              <a:t>T</a:t>
            </a:r>
            <a:r>
              <a:rPr lang="en-US" sz="3200" b="1" dirty="0">
                <a:latin typeface="Arial" charset="0"/>
                <a:ea typeface="Arial" charset="0"/>
                <a:cs typeface="Arial" charset="0"/>
              </a:rPr>
              <a:t>h</a:t>
            </a:r>
            <a:r>
              <a:rPr lang="ro-RO" sz="3200" b="1" dirty="0">
                <a:latin typeface="Arial" charset="0"/>
                <a:ea typeface="Arial" charset="0"/>
                <a:cs typeface="Arial" charset="0"/>
              </a:rPr>
              <a:t>e</a:t>
            </a:r>
            <a:r>
              <a:rPr lang="en-US" sz="3200" b="1" dirty="0">
                <a:latin typeface="Arial" charset="0"/>
                <a:ea typeface="Arial" charset="0"/>
                <a:cs typeface="Arial" charset="0"/>
              </a:rPr>
              <a:t> aim of the present study was to assess the variability of biometric and physicochemical fruit quality traits in six sour cherry cultivars from the germplasm collection of the Research Station for Fruit Growing Iași, grown under temperate-continental conditions in northeastern Romania, and to identify cultivars with superior characteristics that could be valuable for breeding programs and technological utilization.</a:t>
            </a:r>
            <a:endParaRPr lang="ro-RO" sz="3200" b="1" dirty="0">
              <a:latin typeface="Arial" charset="0"/>
              <a:ea typeface="Arial" charset="0"/>
              <a:cs typeface="Arial" charset="0"/>
            </a:endParaRPr>
          </a:p>
        </p:txBody>
      </p:sp>
      <p:sp>
        <p:nvSpPr>
          <p:cNvPr id="21" name="TextBox 20">
            <a:extLst>
              <a:ext uri="{FF2B5EF4-FFF2-40B4-BE49-F238E27FC236}">
                <a16:creationId xmlns:a16="http://schemas.microsoft.com/office/drawing/2014/main" id="{7A1A5601-6787-9FDF-96C1-571A51068BDB}"/>
              </a:ext>
            </a:extLst>
          </p:cNvPr>
          <p:cNvSpPr txBox="1"/>
          <p:nvPr/>
        </p:nvSpPr>
        <p:spPr>
          <a:xfrm>
            <a:off x="1666343" y="12152929"/>
            <a:ext cx="28359197" cy="707886"/>
          </a:xfrm>
          <a:prstGeom prst="rect">
            <a:avLst/>
          </a:prstGeom>
          <a:noFill/>
        </p:spPr>
        <p:txBody>
          <a:bodyPr wrap="square" rtlCol="0">
            <a:spAutoFit/>
          </a:bodyPr>
          <a:lstStyle/>
          <a:p>
            <a:r>
              <a:rPr lang="ro-RO" sz="4000" b="1" dirty="0">
                <a:latin typeface="Arial" charset="0"/>
                <a:ea typeface="Arial" charset="0"/>
                <a:cs typeface="Arial" charset="0"/>
              </a:rPr>
              <a:t>MATERIAL AND METHODS</a:t>
            </a:r>
          </a:p>
        </p:txBody>
      </p:sp>
      <p:sp>
        <p:nvSpPr>
          <p:cNvPr id="22" name="TextBox 21">
            <a:extLst>
              <a:ext uri="{FF2B5EF4-FFF2-40B4-BE49-F238E27FC236}">
                <a16:creationId xmlns:a16="http://schemas.microsoft.com/office/drawing/2014/main" id="{F5971296-B260-9C8C-5F90-0B5AF39452E4}"/>
              </a:ext>
            </a:extLst>
          </p:cNvPr>
          <p:cNvSpPr txBox="1"/>
          <p:nvPr/>
        </p:nvSpPr>
        <p:spPr>
          <a:xfrm>
            <a:off x="1751200" y="18595918"/>
            <a:ext cx="29438061" cy="707886"/>
          </a:xfrm>
          <a:prstGeom prst="rect">
            <a:avLst/>
          </a:prstGeom>
          <a:noFill/>
        </p:spPr>
        <p:txBody>
          <a:bodyPr wrap="square" rtlCol="0">
            <a:spAutoFit/>
          </a:bodyPr>
          <a:lstStyle/>
          <a:p>
            <a:r>
              <a:rPr lang="ro-RO" sz="4000" b="1" dirty="0">
                <a:latin typeface="Arial" charset="0"/>
                <a:ea typeface="Arial" charset="0"/>
                <a:cs typeface="Arial" charset="0"/>
              </a:rPr>
              <a:t>RESULTS AND DISCUSSIONS</a:t>
            </a:r>
          </a:p>
        </p:txBody>
      </p:sp>
      <p:sp>
        <p:nvSpPr>
          <p:cNvPr id="23" name="TextBox 22">
            <a:extLst>
              <a:ext uri="{FF2B5EF4-FFF2-40B4-BE49-F238E27FC236}">
                <a16:creationId xmlns:a16="http://schemas.microsoft.com/office/drawing/2014/main" id="{4C29B882-A777-2DD0-B04E-B2B861802F01}"/>
              </a:ext>
            </a:extLst>
          </p:cNvPr>
          <p:cNvSpPr txBox="1"/>
          <p:nvPr/>
        </p:nvSpPr>
        <p:spPr>
          <a:xfrm>
            <a:off x="1751200" y="33589799"/>
            <a:ext cx="17331768" cy="707886"/>
          </a:xfrm>
          <a:prstGeom prst="rect">
            <a:avLst/>
          </a:prstGeom>
          <a:noFill/>
        </p:spPr>
        <p:txBody>
          <a:bodyPr wrap="square" rtlCol="0">
            <a:spAutoFit/>
          </a:bodyPr>
          <a:lstStyle/>
          <a:p>
            <a:r>
              <a:rPr lang="ro-RO" sz="4000" b="1" dirty="0">
                <a:latin typeface="Arial" charset="0"/>
                <a:ea typeface="Arial" charset="0"/>
                <a:cs typeface="Arial" charset="0"/>
              </a:rPr>
              <a:t>CONCLUSIONS</a:t>
            </a:r>
            <a:endParaRPr lang="ro-RO" sz="4000" b="1" dirty="0">
              <a:solidFill>
                <a:srgbClr val="FF0000"/>
              </a:solidFill>
              <a:latin typeface="Arial" charset="0"/>
              <a:ea typeface="Arial" charset="0"/>
              <a:cs typeface="Arial" charset="0"/>
            </a:endParaRPr>
          </a:p>
        </p:txBody>
      </p:sp>
      <p:cxnSp>
        <p:nvCxnSpPr>
          <p:cNvPr id="24" name="Straight Connector 23">
            <a:extLst>
              <a:ext uri="{FF2B5EF4-FFF2-40B4-BE49-F238E27FC236}">
                <a16:creationId xmlns:a16="http://schemas.microsoft.com/office/drawing/2014/main" id="{4D4A24A7-5656-EE77-4FC9-68C48D27D667}"/>
              </a:ext>
            </a:extLst>
          </p:cNvPr>
          <p:cNvCxnSpPr/>
          <p:nvPr/>
        </p:nvCxnSpPr>
        <p:spPr>
          <a:xfrm>
            <a:off x="2888" y="55248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D84C9DC-6CDA-3E61-AF51-FDFC468E9CA8}"/>
              </a:ext>
            </a:extLst>
          </p:cNvPr>
          <p:cNvCxnSpPr/>
          <p:nvPr/>
        </p:nvCxnSpPr>
        <p:spPr>
          <a:xfrm>
            <a:off x="2888" y="56534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F6ACE517-D7A4-6908-34A1-77DFDF6F25F7}"/>
              </a:ext>
            </a:extLst>
          </p:cNvPr>
          <p:cNvSpPr txBox="1"/>
          <p:nvPr/>
        </p:nvSpPr>
        <p:spPr>
          <a:xfrm>
            <a:off x="4974336" y="1090302"/>
            <a:ext cx="21945600" cy="3785652"/>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prospectives”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p:txBody>
      </p:sp>
      <p:pic>
        <p:nvPicPr>
          <p:cNvPr id="26" name="Picture 25">
            <a:extLst>
              <a:ext uri="{FF2B5EF4-FFF2-40B4-BE49-F238E27FC236}">
                <a16:creationId xmlns:a16="http://schemas.microsoft.com/office/drawing/2014/main" id="{94A8ECD5-7C93-A783-42D5-9677132FCB3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746653" y="948530"/>
            <a:ext cx="2904903" cy="4023330"/>
          </a:xfrm>
          <a:prstGeom prst="rect">
            <a:avLst/>
          </a:prstGeom>
          <a:noFill/>
        </p:spPr>
      </p:pic>
      <p:pic>
        <p:nvPicPr>
          <p:cNvPr id="5" name="Imagine 4">
            <a:extLst>
              <a:ext uri="{FF2B5EF4-FFF2-40B4-BE49-F238E27FC236}">
                <a16:creationId xmlns:a16="http://schemas.microsoft.com/office/drawing/2014/main" id="{C3B2863B-1EF8-1CDF-957B-296D161F0A21}"/>
              </a:ext>
            </a:extLst>
          </p:cNvPr>
          <p:cNvPicPr>
            <a:picLocks noChangeAspect="1"/>
          </p:cNvPicPr>
          <p:nvPr/>
        </p:nvPicPr>
        <p:blipFill>
          <a:blip r:embed="rId3"/>
          <a:stretch>
            <a:fillRect/>
          </a:stretch>
        </p:blipFill>
        <p:spPr>
          <a:xfrm>
            <a:off x="26919936" y="851116"/>
            <a:ext cx="4488087" cy="4176000"/>
          </a:xfrm>
          <a:prstGeom prst="rect">
            <a:avLst/>
          </a:prstGeom>
        </p:spPr>
      </p:pic>
      <p:graphicFrame>
        <p:nvGraphicFramePr>
          <p:cNvPr id="7" name="Tabel 6">
            <a:extLst>
              <a:ext uri="{FF2B5EF4-FFF2-40B4-BE49-F238E27FC236}">
                <a16:creationId xmlns:a16="http://schemas.microsoft.com/office/drawing/2014/main" id="{CC7CEC3F-9AB8-AD18-E948-81045AF8E4E4}"/>
              </a:ext>
            </a:extLst>
          </p:cNvPr>
          <p:cNvGraphicFramePr>
            <a:graphicFrameLocks noGrp="1"/>
          </p:cNvGraphicFramePr>
          <p:nvPr>
            <p:extLst>
              <p:ext uri="{D42A27DB-BD31-4B8C-83A1-F6EECF244321}">
                <p14:modId xmlns:p14="http://schemas.microsoft.com/office/powerpoint/2010/main" val="1808588271"/>
              </p:ext>
            </p:extLst>
          </p:nvPr>
        </p:nvGraphicFramePr>
        <p:xfrm>
          <a:off x="1666343" y="13048905"/>
          <a:ext cx="29066598" cy="1800000"/>
        </p:xfrm>
        <a:graphic>
          <a:graphicData uri="http://schemas.openxmlformats.org/drawingml/2006/table">
            <a:tbl>
              <a:tblPr firstRow="1" bandRow="1">
                <a:tableStyleId>{21E4AEA4-8DFA-4A89-87EB-49C32662AFE0}</a:tableStyleId>
              </a:tblPr>
              <a:tblGrid>
                <a:gridCol w="4844433">
                  <a:extLst>
                    <a:ext uri="{9D8B030D-6E8A-4147-A177-3AD203B41FA5}">
                      <a16:colId xmlns:a16="http://schemas.microsoft.com/office/drawing/2014/main" val="2179426874"/>
                    </a:ext>
                  </a:extLst>
                </a:gridCol>
                <a:gridCol w="4844433">
                  <a:extLst>
                    <a:ext uri="{9D8B030D-6E8A-4147-A177-3AD203B41FA5}">
                      <a16:colId xmlns:a16="http://schemas.microsoft.com/office/drawing/2014/main" val="324693560"/>
                    </a:ext>
                  </a:extLst>
                </a:gridCol>
                <a:gridCol w="4844433">
                  <a:extLst>
                    <a:ext uri="{9D8B030D-6E8A-4147-A177-3AD203B41FA5}">
                      <a16:colId xmlns:a16="http://schemas.microsoft.com/office/drawing/2014/main" val="2620137567"/>
                    </a:ext>
                  </a:extLst>
                </a:gridCol>
                <a:gridCol w="4844433">
                  <a:extLst>
                    <a:ext uri="{9D8B030D-6E8A-4147-A177-3AD203B41FA5}">
                      <a16:colId xmlns:a16="http://schemas.microsoft.com/office/drawing/2014/main" val="2485129916"/>
                    </a:ext>
                  </a:extLst>
                </a:gridCol>
                <a:gridCol w="4844433">
                  <a:extLst>
                    <a:ext uri="{9D8B030D-6E8A-4147-A177-3AD203B41FA5}">
                      <a16:colId xmlns:a16="http://schemas.microsoft.com/office/drawing/2014/main" val="1217267386"/>
                    </a:ext>
                  </a:extLst>
                </a:gridCol>
                <a:gridCol w="4844433">
                  <a:extLst>
                    <a:ext uri="{9D8B030D-6E8A-4147-A177-3AD203B41FA5}">
                      <a16:colId xmlns:a16="http://schemas.microsoft.com/office/drawing/2014/main" val="2462348721"/>
                    </a:ext>
                  </a:extLst>
                </a:gridCol>
              </a:tblGrid>
              <a:tr h="900000">
                <a:tc gridSpan="6">
                  <a:txBody>
                    <a:bodyPr/>
                    <a:lstStyle/>
                    <a:p>
                      <a:pPr algn="ctr"/>
                      <a:r>
                        <a:rPr lang="ro-RO" sz="3200" dirty="0">
                          <a:latin typeface="Verdana" panose="020B0604030504040204" pitchFamily="34" charset="0"/>
                          <a:ea typeface="Verdana" panose="020B0604030504040204" pitchFamily="34" charset="0"/>
                          <a:cs typeface="Times New Roman" pitchFamily="18" charset="0"/>
                        </a:rPr>
                        <a:t>B</a:t>
                      </a:r>
                      <a:r>
                        <a:rPr lang="en-GB" sz="3200" dirty="0">
                          <a:latin typeface="Verdana" panose="020B0604030504040204" pitchFamily="34" charset="0"/>
                          <a:ea typeface="Verdana" panose="020B0604030504040204" pitchFamily="34" charset="0"/>
                          <a:cs typeface="Times New Roman" pitchFamily="18" charset="0"/>
                        </a:rPr>
                        <a:t>IOLOGICAL MATERIAL</a:t>
                      </a:r>
                      <a:endParaRPr lang="ro-RO" sz="3200" b="1" dirty="0">
                        <a:solidFill>
                          <a:schemeClr val="tx1"/>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tc hMerge="1">
                  <a:txBody>
                    <a:bodyPr/>
                    <a:lstStyle/>
                    <a:p>
                      <a:pPr algn="ctr"/>
                      <a:endParaRPr lang="ro-RO" sz="3200" b="1" dirty="0">
                        <a:solidFill>
                          <a:schemeClr val="tx1"/>
                        </a:solidFill>
                        <a:latin typeface="Arial" panose="020B0604020202020204" pitchFamily="34" charset="0"/>
                        <a:cs typeface="Arial" panose="020B0604020202020204" pitchFamily="34" charset="0"/>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01442358"/>
                  </a:ext>
                </a:extLst>
              </a:tr>
              <a:tr h="900000">
                <a:tc>
                  <a:txBody>
                    <a:bodyPr/>
                    <a:lstStyle/>
                    <a:p>
                      <a:pPr algn="ctr"/>
                      <a:r>
                        <a:rPr lang="ro-RO" sz="3200" kern="1200" dirty="0">
                          <a:solidFill>
                            <a:schemeClr val="dk1"/>
                          </a:solidFill>
                          <a:effectLst/>
                          <a:latin typeface="Arial" panose="020B0604020202020204" pitchFamily="34" charset="0"/>
                          <a:ea typeface="+mn-ea"/>
                          <a:cs typeface="Arial" panose="020B0604020202020204" pitchFamily="34" charset="0"/>
                        </a:rPr>
                        <a:t>‘Rival’</a:t>
                      </a:r>
                      <a:endParaRPr lang="ro-RO" sz="32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ro-RO" sz="3200" kern="1200" dirty="0">
                          <a:solidFill>
                            <a:schemeClr val="dk1"/>
                          </a:solidFill>
                          <a:effectLst/>
                          <a:latin typeface="Arial" panose="020B0604020202020204" pitchFamily="34" charset="0"/>
                          <a:ea typeface="+mn-ea"/>
                          <a:cs typeface="Arial" panose="020B0604020202020204" pitchFamily="34" charset="0"/>
                        </a:rPr>
                        <a:t>‘De Botoșani’</a:t>
                      </a:r>
                      <a:endParaRPr lang="ro-RO" sz="3200" dirty="0">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‘Granatnaia’</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‘Heimanns Konserven’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‘Milvare’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r>
                        <a:rPr lang="ro-RO" sz="3200" dirty="0">
                          <a:latin typeface="Arial" panose="020B0604020202020204" pitchFamily="34" charset="0"/>
                          <a:cs typeface="Arial" panose="020B0604020202020204" pitchFamily="34" charset="0"/>
                        </a:rPr>
                        <a:t>‘Royal Duke’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861894464"/>
                  </a:ext>
                </a:extLst>
              </a:tr>
            </a:tbl>
          </a:graphicData>
        </a:graphic>
      </p:graphicFrame>
      <p:graphicFrame>
        <p:nvGraphicFramePr>
          <p:cNvPr id="8" name="Table 8">
            <a:extLst>
              <a:ext uri="{FF2B5EF4-FFF2-40B4-BE49-F238E27FC236}">
                <a16:creationId xmlns:a16="http://schemas.microsoft.com/office/drawing/2014/main" id="{82E80B0B-B29C-07D1-C5A2-3D3266CE26E1}"/>
              </a:ext>
            </a:extLst>
          </p:cNvPr>
          <p:cNvGraphicFramePr>
            <a:graphicFrameLocks noGrp="1"/>
          </p:cNvGraphicFramePr>
          <p:nvPr>
            <p:extLst>
              <p:ext uri="{D42A27DB-BD31-4B8C-83A1-F6EECF244321}">
                <p14:modId xmlns:p14="http://schemas.microsoft.com/office/powerpoint/2010/main" val="1543621611"/>
              </p:ext>
            </p:extLst>
          </p:nvPr>
        </p:nvGraphicFramePr>
        <p:xfrm>
          <a:off x="4293936" y="15402118"/>
          <a:ext cx="26439004" cy="2523744"/>
        </p:xfrm>
        <a:graphic>
          <a:graphicData uri="http://schemas.openxmlformats.org/drawingml/2006/table">
            <a:tbl>
              <a:tblPr firstRow="1" firstCol="1" bandRow="1"/>
              <a:tblGrid>
                <a:gridCol w="3451699">
                  <a:extLst>
                    <a:ext uri="{9D8B030D-6E8A-4147-A177-3AD203B41FA5}">
                      <a16:colId xmlns:a16="http://schemas.microsoft.com/office/drawing/2014/main" val="20000"/>
                    </a:ext>
                  </a:extLst>
                </a:gridCol>
                <a:gridCol w="5173944">
                  <a:extLst>
                    <a:ext uri="{9D8B030D-6E8A-4147-A177-3AD203B41FA5}">
                      <a16:colId xmlns:a16="http://schemas.microsoft.com/office/drawing/2014/main" val="20001"/>
                    </a:ext>
                  </a:extLst>
                </a:gridCol>
                <a:gridCol w="4597460">
                  <a:extLst>
                    <a:ext uri="{9D8B030D-6E8A-4147-A177-3AD203B41FA5}">
                      <a16:colId xmlns:a16="http://schemas.microsoft.com/office/drawing/2014/main" val="20002"/>
                    </a:ext>
                  </a:extLst>
                </a:gridCol>
                <a:gridCol w="3451699">
                  <a:extLst>
                    <a:ext uri="{9D8B030D-6E8A-4147-A177-3AD203B41FA5}">
                      <a16:colId xmlns:a16="http://schemas.microsoft.com/office/drawing/2014/main" val="20003"/>
                    </a:ext>
                  </a:extLst>
                </a:gridCol>
                <a:gridCol w="5166742">
                  <a:extLst>
                    <a:ext uri="{9D8B030D-6E8A-4147-A177-3AD203B41FA5}">
                      <a16:colId xmlns:a16="http://schemas.microsoft.com/office/drawing/2014/main" val="20004"/>
                    </a:ext>
                  </a:extLst>
                </a:gridCol>
                <a:gridCol w="4597460">
                  <a:extLst>
                    <a:ext uri="{9D8B030D-6E8A-4147-A177-3AD203B41FA5}">
                      <a16:colId xmlns:a16="http://schemas.microsoft.com/office/drawing/2014/main" val="20005"/>
                    </a:ext>
                  </a:extLst>
                </a:gridCol>
              </a:tblGrid>
              <a:tr h="315595">
                <a:tc gridSpan="6">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l">
                        <a:lnSpc>
                          <a:spcPct val="115000"/>
                        </a:lnSpc>
                        <a:spcAft>
                          <a:spcPts val="0"/>
                        </a:spcAft>
                      </a:pPr>
                      <a:r>
                        <a:rPr lang="ro-RO" sz="3600" b="0" kern="1200" dirty="0">
                          <a:solidFill>
                            <a:schemeClr val="tx1"/>
                          </a:solidFill>
                          <a:effectLst/>
                          <a:latin typeface="Times New Roman" pitchFamily="18" charset="0"/>
                          <a:ea typeface="+mn-ea"/>
                          <a:cs typeface="Times New Roman" pitchFamily="18" charset="0"/>
                        </a:rPr>
                        <a:t>RSFG</a:t>
                      </a:r>
                      <a:r>
                        <a:rPr lang="en-GB" sz="3600" b="0" kern="1200" dirty="0">
                          <a:solidFill>
                            <a:schemeClr val="tx1"/>
                          </a:solidFill>
                          <a:effectLst/>
                          <a:latin typeface="Times New Roman" pitchFamily="18" charset="0"/>
                          <a:ea typeface="+mn-ea"/>
                          <a:cs typeface="Times New Roman" pitchFamily="18" charset="0"/>
                        </a:rPr>
                        <a:t> Ia</a:t>
                      </a:r>
                      <a:r>
                        <a:rPr lang="ro-RO" sz="3600" b="0" kern="1200" dirty="0">
                          <a:solidFill>
                            <a:schemeClr val="tx1"/>
                          </a:solidFill>
                          <a:effectLst/>
                          <a:latin typeface="Times New Roman" pitchFamily="18" charset="0"/>
                          <a:ea typeface="+mn-ea"/>
                          <a:cs typeface="Times New Roman" pitchFamily="18" charset="0"/>
                        </a:rPr>
                        <a:t>s</a:t>
                      </a:r>
                      <a:r>
                        <a:rPr lang="en-GB" sz="3600" b="0" kern="1200" dirty="0">
                          <a:solidFill>
                            <a:schemeClr val="tx1"/>
                          </a:solidFill>
                          <a:effectLst/>
                          <a:latin typeface="Times New Roman" pitchFamily="18" charset="0"/>
                          <a:ea typeface="+mn-ea"/>
                          <a:cs typeface="Times New Roman" pitchFamily="18" charset="0"/>
                        </a:rPr>
                        <a:t>i, 202</a:t>
                      </a:r>
                      <a:r>
                        <a:rPr lang="ro-RO" sz="3600" b="0" kern="1200" dirty="0">
                          <a:solidFill>
                            <a:schemeClr val="tx1"/>
                          </a:solidFill>
                          <a:effectLst/>
                          <a:latin typeface="Times New Roman" pitchFamily="18" charset="0"/>
                          <a:ea typeface="+mn-ea"/>
                          <a:cs typeface="Times New Roman" pitchFamily="18" charset="0"/>
                        </a:rPr>
                        <a:t>3</a:t>
                      </a:r>
                      <a:r>
                        <a:rPr lang="en-GB" sz="3600" b="0" kern="1200" dirty="0">
                          <a:solidFill>
                            <a:schemeClr val="tx1"/>
                          </a:solidFill>
                          <a:effectLst/>
                          <a:latin typeface="Times New Roman" pitchFamily="18" charset="0"/>
                          <a:ea typeface="+mn-ea"/>
                          <a:cs typeface="Times New Roman" pitchFamily="18" charset="0"/>
                        </a:rPr>
                        <a:t>-202</a:t>
                      </a:r>
                      <a:r>
                        <a:rPr lang="ro-RO" sz="3600" b="0" kern="1200" dirty="0">
                          <a:solidFill>
                            <a:schemeClr val="tx1"/>
                          </a:solidFill>
                          <a:effectLst/>
                          <a:latin typeface="Times New Roman" pitchFamily="18" charset="0"/>
                          <a:ea typeface="+mn-ea"/>
                          <a:cs typeface="Times New Roman" pitchFamily="18" charset="0"/>
                        </a:rPr>
                        <a:t>5</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hMerge="1">
                  <a:txBody>
                    <a:bodyPr/>
                    <a:lstStyle/>
                    <a:p>
                      <a:pPr algn="ctr">
                        <a:lnSpc>
                          <a:spcPct val="115000"/>
                        </a:lnSpc>
                        <a:spcAft>
                          <a:spcPts val="0"/>
                        </a:spcAft>
                      </a:pPr>
                      <a:endParaRPr lang="en-GB" sz="1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15595">
                <a:tc gridSpan="3">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0" dirty="0">
                          <a:solidFill>
                            <a:schemeClr val="tx1"/>
                          </a:solidFill>
                          <a:effectLst/>
                          <a:latin typeface="Times New Roman" pitchFamily="18" charset="0"/>
                          <a:cs typeface="Times New Roman" pitchFamily="18" charset="0"/>
                        </a:rPr>
                        <a:t>Air temperature </a:t>
                      </a:r>
                      <a:r>
                        <a:rPr lang="en-GB" sz="3600" b="0" dirty="0">
                          <a:solidFill>
                            <a:schemeClr val="tx1"/>
                          </a:solidFill>
                          <a:effectLst/>
                          <a:latin typeface="Times New Roman" pitchFamily="18" charset="0"/>
                          <a:cs typeface="Times New Roman" pitchFamily="18" charset="0"/>
                        </a:rPr>
                        <a:t>(℃)</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tc gridSpan="3">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en-GB" sz="3600" dirty="0">
                          <a:solidFill>
                            <a:schemeClr val="tx1"/>
                          </a:solidFill>
                          <a:effectLst/>
                          <a:latin typeface="Times New Roman" pitchFamily="18" charset="0"/>
                          <a:cs typeface="Times New Roman" pitchFamily="18" charset="0"/>
                        </a:rPr>
                        <a:t>Precipitation (mm)</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15595">
                <a:tc>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0" dirty="0">
                          <a:solidFill>
                            <a:schemeClr val="tx1"/>
                          </a:solidFill>
                          <a:effectLst/>
                          <a:latin typeface="Times New Roman" pitchFamily="18" charset="0"/>
                          <a:cs typeface="Times New Roman" pitchFamily="18" charset="0"/>
                        </a:rPr>
                        <a:t>2023</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no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2024</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2025</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0" dirty="0">
                          <a:solidFill>
                            <a:schemeClr val="tx1"/>
                          </a:solidFill>
                          <a:effectLst/>
                          <a:latin typeface="Times New Roman" pitchFamily="18" charset="0"/>
                          <a:cs typeface="Times New Roman" pitchFamily="18" charset="0"/>
                        </a:rPr>
                        <a:t>2023</a:t>
                      </a:r>
                      <a:endParaRPr lang="en-GB" sz="3600" b="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2024</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dirty="0">
                          <a:solidFill>
                            <a:schemeClr val="tx1"/>
                          </a:solidFill>
                          <a:effectLst/>
                          <a:latin typeface="Times New Roman" pitchFamily="18" charset="0"/>
                          <a:cs typeface="Times New Roman" pitchFamily="18" charset="0"/>
                        </a:rPr>
                        <a:t>2025</a:t>
                      </a:r>
                      <a:endParaRPr lang="en-GB" sz="3600" dirty="0">
                        <a:solidFill>
                          <a:schemeClr val="tx1"/>
                        </a:solidFill>
                        <a:effectLst/>
                        <a:latin typeface="Times New Roman" pitchFamily="18" charset="0"/>
                        <a:ea typeface="Calibri"/>
                        <a:cs typeface="Times New Roman" pitchFamily="18" charset="0"/>
                      </a:endParaRPr>
                    </a:p>
                  </a:txBody>
                  <a:tcPr marL="68580" marR="68580" marT="0" marB="0" anchor="ctr">
                    <a:lnL w="12700" cap="flat" cmpd="sng" algn="ctr">
                      <a:solidFill>
                        <a:srgbClr val="FFEBA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20646">
                <a:tc>
                  <a:txBody>
                    <a:bodyPr/>
                    <a:lstStyle>
                      <a:lvl1pPr marL="0" algn="l" defTabSz="3239902" rtl="0" eaLnBrk="1" latinLnBrk="0" hangingPunct="1">
                        <a:defRPr sz="6378" b="1" kern="1200">
                          <a:solidFill>
                            <a:schemeClr val="lt1"/>
                          </a:solidFill>
                          <a:latin typeface="Calibri"/>
                        </a:defRPr>
                      </a:lvl1pPr>
                      <a:lvl2pPr marL="1619951" algn="l" defTabSz="3239902" rtl="0" eaLnBrk="1" latinLnBrk="0" hangingPunct="1">
                        <a:defRPr sz="6378" b="1" kern="1200">
                          <a:solidFill>
                            <a:schemeClr val="lt1"/>
                          </a:solidFill>
                          <a:latin typeface="Calibri"/>
                        </a:defRPr>
                      </a:lvl2pPr>
                      <a:lvl3pPr marL="3239902" algn="l" defTabSz="3239902" rtl="0" eaLnBrk="1" latinLnBrk="0" hangingPunct="1">
                        <a:defRPr sz="6378" b="1" kern="1200">
                          <a:solidFill>
                            <a:schemeClr val="lt1"/>
                          </a:solidFill>
                          <a:latin typeface="Calibri"/>
                        </a:defRPr>
                      </a:lvl3pPr>
                      <a:lvl4pPr marL="4859853" algn="l" defTabSz="3239902" rtl="0" eaLnBrk="1" latinLnBrk="0" hangingPunct="1">
                        <a:defRPr sz="6378" b="1" kern="1200">
                          <a:solidFill>
                            <a:schemeClr val="lt1"/>
                          </a:solidFill>
                          <a:latin typeface="Calibri"/>
                        </a:defRPr>
                      </a:lvl4pPr>
                      <a:lvl5pPr marL="6479804" algn="l" defTabSz="3239902" rtl="0" eaLnBrk="1" latinLnBrk="0" hangingPunct="1">
                        <a:defRPr sz="6378" b="1" kern="1200">
                          <a:solidFill>
                            <a:schemeClr val="lt1"/>
                          </a:solidFill>
                          <a:latin typeface="Calibri"/>
                        </a:defRPr>
                      </a:lvl5pPr>
                      <a:lvl6pPr marL="8099755" algn="l" defTabSz="3239902" rtl="0" eaLnBrk="1" latinLnBrk="0" hangingPunct="1">
                        <a:defRPr sz="6378" b="1" kern="1200">
                          <a:solidFill>
                            <a:schemeClr val="lt1"/>
                          </a:solidFill>
                          <a:latin typeface="Calibri"/>
                        </a:defRPr>
                      </a:lvl6pPr>
                      <a:lvl7pPr marL="9719706" algn="l" defTabSz="3239902" rtl="0" eaLnBrk="1" latinLnBrk="0" hangingPunct="1">
                        <a:defRPr sz="6378" b="1" kern="1200">
                          <a:solidFill>
                            <a:schemeClr val="lt1"/>
                          </a:solidFill>
                          <a:latin typeface="Calibri"/>
                        </a:defRPr>
                      </a:lvl7pPr>
                      <a:lvl8pPr marL="11339657" algn="l" defTabSz="3239902" rtl="0" eaLnBrk="1" latinLnBrk="0" hangingPunct="1">
                        <a:defRPr sz="6378" b="1" kern="1200">
                          <a:solidFill>
                            <a:schemeClr val="lt1"/>
                          </a:solidFill>
                          <a:latin typeface="Calibri"/>
                        </a:defRPr>
                      </a:lvl8pPr>
                      <a:lvl9pPr marL="12959608" algn="l" defTabSz="3239902" rtl="0" eaLnBrk="1" latinLnBrk="0" hangingPunct="1">
                        <a:defRPr sz="6378" b="1" kern="1200">
                          <a:solidFill>
                            <a:schemeClr val="lt1"/>
                          </a:solidFill>
                          <a:latin typeface="Calibri"/>
                        </a:defRPr>
                      </a:lvl9pPr>
                    </a:lstStyle>
                    <a:p>
                      <a:pPr algn="ctr">
                        <a:lnSpc>
                          <a:spcPct val="115000"/>
                        </a:lnSpc>
                        <a:spcAft>
                          <a:spcPts val="0"/>
                        </a:spcAft>
                      </a:pPr>
                      <a:r>
                        <a:rPr lang="ro-RO" sz="3600" b="1" dirty="0">
                          <a:solidFill>
                            <a:srgbClr val="000000"/>
                          </a:solidFill>
                          <a:effectLst/>
                          <a:latin typeface="Arial Narrow"/>
                          <a:ea typeface="Times New Roman"/>
                          <a:cs typeface="Times New Roman"/>
                        </a:rPr>
                        <a:t>12.43</a:t>
                      </a:r>
                      <a:endParaRPr lang="en-GB" sz="3600" dirty="0">
                        <a:effectLst/>
                        <a:latin typeface="Calibri"/>
                        <a:ea typeface="Calibri"/>
                        <a:cs typeface="Times New Roman"/>
                      </a:endParaRPr>
                    </a:p>
                  </a:txBody>
                  <a:tcPr marL="68580" marR="68580" marT="0" marB="0" anchor="b">
                    <a:lnL w="12700" cap="flat" cmpd="sng" algn="ctr">
                      <a:no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12.50</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11.22</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284.5</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611.2</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3239902" rtl="0" eaLnBrk="1" latinLnBrk="0" hangingPunct="1">
                        <a:defRPr sz="6378" kern="1200">
                          <a:solidFill>
                            <a:schemeClr val="dk1"/>
                          </a:solidFill>
                          <a:latin typeface="Calibri"/>
                        </a:defRPr>
                      </a:lvl1pPr>
                      <a:lvl2pPr marL="1619951" algn="l" defTabSz="3239902" rtl="0" eaLnBrk="1" latinLnBrk="0" hangingPunct="1">
                        <a:defRPr sz="6378" kern="1200">
                          <a:solidFill>
                            <a:schemeClr val="dk1"/>
                          </a:solidFill>
                          <a:latin typeface="Calibri"/>
                        </a:defRPr>
                      </a:lvl2pPr>
                      <a:lvl3pPr marL="3239902" algn="l" defTabSz="3239902" rtl="0" eaLnBrk="1" latinLnBrk="0" hangingPunct="1">
                        <a:defRPr sz="6378" kern="1200">
                          <a:solidFill>
                            <a:schemeClr val="dk1"/>
                          </a:solidFill>
                          <a:latin typeface="Calibri"/>
                        </a:defRPr>
                      </a:lvl3pPr>
                      <a:lvl4pPr marL="4859853" algn="l" defTabSz="3239902" rtl="0" eaLnBrk="1" latinLnBrk="0" hangingPunct="1">
                        <a:defRPr sz="6378" kern="1200">
                          <a:solidFill>
                            <a:schemeClr val="dk1"/>
                          </a:solidFill>
                          <a:latin typeface="Calibri"/>
                        </a:defRPr>
                      </a:lvl4pPr>
                      <a:lvl5pPr marL="6479804" algn="l" defTabSz="3239902" rtl="0" eaLnBrk="1" latinLnBrk="0" hangingPunct="1">
                        <a:defRPr sz="6378" kern="1200">
                          <a:solidFill>
                            <a:schemeClr val="dk1"/>
                          </a:solidFill>
                          <a:latin typeface="Calibri"/>
                        </a:defRPr>
                      </a:lvl5pPr>
                      <a:lvl6pPr marL="8099755" algn="l" defTabSz="3239902" rtl="0" eaLnBrk="1" latinLnBrk="0" hangingPunct="1">
                        <a:defRPr sz="6378" kern="1200">
                          <a:solidFill>
                            <a:schemeClr val="dk1"/>
                          </a:solidFill>
                          <a:latin typeface="Calibri"/>
                        </a:defRPr>
                      </a:lvl6pPr>
                      <a:lvl7pPr marL="9719706" algn="l" defTabSz="3239902" rtl="0" eaLnBrk="1" latinLnBrk="0" hangingPunct="1">
                        <a:defRPr sz="6378" kern="1200">
                          <a:solidFill>
                            <a:schemeClr val="dk1"/>
                          </a:solidFill>
                          <a:latin typeface="Calibri"/>
                        </a:defRPr>
                      </a:lvl7pPr>
                      <a:lvl8pPr marL="11339657" algn="l" defTabSz="3239902" rtl="0" eaLnBrk="1" latinLnBrk="0" hangingPunct="1">
                        <a:defRPr sz="6378" kern="1200">
                          <a:solidFill>
                            <a:schemeClr val="dk1"/>
                          </a:solidFill>
                          <a:latin typeface="Calibri"/>
                        </a:defRPr>
                      </a:lvl8pPr>
                      <a:lvl9pPr marL="12959608" algn="l" defTabSz="3239902" rtl="0" eaLnBrk="1" latinLnBrk="0" hangingPunct="1">
                        <a:defRPr sz="6378" kern="1200">
                          <a:solidFill>
                            <a:schemeClr val="dk1"/>
                          </a:solidFill>
                          <a:latin typeface="Calibri"/>
                        </a:defRPr>
                      </a:lvl9pPr>
                    </a:lstStyle>
                    <a:p>
                      <a:pPr algn="ctr">
                        <a:lnSpc>
                          <a:spcPct val="115000"/>
                        </a:lnSpc>
                        <a:spcAft>
                          <a:spcPts val="0"/>
                        </a:spcAft>
                      </a:pPr>
                      <a:r>
                        <a:rPr lang="ro-RO" sz="3600" b="1" dirty="0">
                          <a:solidFill>
                            <a:srgbClr val="000000"/>
                          </a:solidFill>
                          <a:effectLst/>
                          <a:latin typeface="Arial Narrow"/>
                          <a:ea typeface="Calibri"/>
                          <a:cs typeface="Times New Roman"/>
                        </a:rPr>
                        <a:t>532.0</a:t>
                      </a:r>
                      <a:endParaRPr lang="en-GB" sz="3600" dirty="0">
                        <a:effectLst/>
                        <a:latin typeface="Calibri"/>
                        <a:ea typeface="Calibri"/>
                        <a:cs typeface="Times New Roman"/>
                      </a:endParaRPr>
                    </a:p>
                  </a:txBody>
                  <a:tcPr marL="68580" marR="68580" marT="0" marB="0" anchor="b">
                    <a:lnL w="12700" cap="flat" cmpd="sng" algn="ctr">
                      <a:solidFill>
                        <a:srgbClr val="FFEBAB"/>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EBAB"/>
                      </a:solidFill>
                      <a:prstDash val="solid"/>
                      <a:round/>
                      <a:headEnd type="none" w="med" len="med"/>
                      <a:tailEnd type="none" w="med" len="med"/>
                    </a:lnT>
                    <a:lnB w="12700" cap="flat" cmpd="sng" algn="ctr">
                      <a:solidFill>
                        <a:srgbClr val="FFEBAB"/>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pic>
        <p:nvPicPr>
          <p:cNvPr id="10" name="Imagine 9">
            <a:extLst>
              <a:ext uri="{FF2B5EF4-FFF2-40B4-BE49-F238E27FC236}">
                <a16:creationId xmlns:a16="http://schemas.microsoft.com/office/drawing/2014/main" id="{E7BB5AF8-6B8D-777A-2E03-BF8014FECAFB}"/>
              </a:ext>
            </a:extLst>
          </p:cNvPr>
          <p:cNvPicPr>
            <a:picLocks noChangeAspect="1"/>
          </p:cNvPicPr>
          <p:nvPr/>
        </p:nvPicPr>
        <p:blipFill>
          <a:blip r:embed="rId4"/>
          <a:stretch>
            <a:fillRect/>
          </a:stretch>
        </p:blipFill>
        <p:spPr>
          <a:xfrm>
            <a:off x="1666343" y="15371148"/>
            <a:ext cx="2631511" cy="2862853"/>
          </a:xfrm>
          <a:prstGeom prst="rect">
            <a:avLst/>
          </a:prstGeom>
        </p:spPr>
      </p:pic>
      <p:graphicFrame>
        <p:nvGraphicFramePr>
          <p:cNvPr id="11" name="Tabel 10">
            <a:extLst>
              <a:ext uri="{FF2B5EF4-FFF2-40B4-BE49-F238E27FC236}">
                <a16:creationId xmlns:a16="http://schemas.microsoft.com/office/drawing/2014/main" id="{C6638848-F050-4D67-A1E3-D097CD810693}"/>
              </a:ext>
            </a:extLst>
          </p:cNvPr>
          <p:cNvGraphicFramePr>
            <a:graphicFrameLocks noGrp="1"/>
          </p:cNvGraphicFramePr>
          <p:nvPr>
            <p:extLst>
              <p:ext uri="{D42A27DB-BD31-4B8C-83A1-F6EECF244321}">
                <p14:modId xmlns:p14="http://schemas.microsoft.com/office/powerpoint/2010/main" val="1582724253"/>
              </p:ext>
            </p:extLst>
          </p:nvPr>
        </p:nvGraphicFramePr>
        <p:xfrm>
          <a:off x="1751200" y="19358929"/>
          <a:ext cx="29066601" cy="6447360"/>
        </p:xfrm>
        <a:graphic>
          <a:graphicData uri="http://schemas.openxmlformats.org/drawingml/2006/table">
            <a:tbl>
              <a:tblPr firstRow="1" firstCol="1" bandRow="1">
                <a:tableStyleId>{0E3FDE45-AF77-4B5C-9715-49D594BDF05E}</a:tableStyleId>
              </a:tblPr>
              <a:tblGrid>
                <a:gridCol w="5511734">
                  <a:extLst>
                    <a:ext uri="{9D8B030D-6E8A-4147-A177-3AD203B41FA5}">
                      <a16:colId xmlns:a16="http://schemas.microsoft.com/office/drawing/2014/main" val="2399342394"/>
                    </a:ext>
                  </a:extLst>
                </a:gridCol>
                <a:gridCol w="3364981">
                  <a:extLst>
                    <a:ext uri="{9D8B030D-6E8A-4147-A177-3AD203B41FA5}">
                      <a16:colId xmlns:a16="http://schemas.microsoft.com/office/drawing/2014/main" val="2163778872"/>
                    </a:ext>
                  </a:extLst>
                </a:gridCol>
                <a:gridCol w="3364981">
                  <a:extLst>
                    <a:ext uri="{9D8B030D-6E8A-4147-A177-3AD203B41FA5}">
                      <a16:colId xmlns:a16="http://schemas.microsoft.com/office/drawing/2014/main" val="2946113523"/>
                    </a:ext>
                  </a:extLst>
                </a:gridCol>
                <a:gridCol w="3364981">
                  <a:extLst>
                    <a:ext uri="{9D8B030D-6E8A-4147-A177-3AD203B41FA5}">
                      <a16:colId xmlns:a16="http://schemas.microsoft.com/office/drawing/2014/main" val="2864527073"/>
                    </a:ext>
                  </a:extLst>
                </a:gridCol>
                <a:gridCol w="3364981">
                  <a:extLst>
                    <a:ext uri="{9D8B030D-6E8A-4147-A177-3AD203B41FA5}">
                      <a16:colId xmlns:a16="http://schemas.microsoft.com/office/drawing/2014/main" val="1747973383"/>
                    </a:ext>
                  </a:extLst>
                </a:gridCol>
                <a:gridCol w="3364981">
                  <a:extLst>
                    <a:ext uri="{9D8B030D-6E8A-4147-A177-3AD203B41FA5}">
                      <a16:colId xmlns:a16="http://schemas.microsoft.com/office/drawing/2014/main" val="3437712652"/>
                    </a:ext>
                  </a:extLst>
                </a:gridCol>
                <a:gridCol w="3364981">
                  <a:extLst>
                    <a:ext uri="{9D8B030D-6E8A-4147-A177-3AD203B41FA5}">
                      <a16:colId xmlns:a16="http://schemas.microsoft.com/office/drawing/2014/main" val="3305916636"/>
                    </a:ext>
                  </a:extLst>
                </a:gridCol>
                <a:gridCol w="3364981">
                  <a:extLst>
                    <a:ext uri="{9D8B030D-6E8A-4147-A177-3AD203B41FA5}">
                      <a16:colId xmlns:a16="http://schemas.microsoft.com/office/drawing/2014/main" val="2658484159"/>
                    </a:ext>
                  </a:extLst>
                </a:gridCol>
              </a:tblGrid>
              <a:tr h="612000">
                <a:tc gridSpan="8">
                  <a:txBody>
                    <a:bodyPr/>
                    <a:lstStyle/>
                    <a:p>
                      <a:pPr algn="ctr">
                        <a:buNone/>
                      </a:pPr>
                      <a:r>
                        <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Table 1. </a:t>
                      </a:r>
                      <a:r>
                        <a:rPr lang="en-US"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Biometric and physical characteristics of selected sour cherry (</a:t>
                      </a:r>
                      <a:r>
                        <a:rPr lang="en-US" sz="2800" i="1"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Prunus cerasus </a:t>
                      </a:r>
                      <a:r>
                        <a:rPr lang="en-US"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L.) cultivars</a:t>
                      </a:r>
                    </a:p>
                    <a:p>
                      <a:pPr algn="ctr">
                        <a:buNone/>
                      </a:pPr>
                      <a:r>
                        <a:rPr lang="en-US"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from the RSFG Iași germplasm collection </a:t>
                      </a: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pPr algn="ctr">
                        <a:buNone/>
                      </a:pP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924915613"/>
                  </a:ext>
                </a:extLst>
              </a:tr>
              <a:tr h="0">
                <a:tc rowSpan="2">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Cultivar</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FW</a:t>
                      </a:r>
                      <a:r>
                        <a:rPr lang="ro-RO" sz="2800" baseline="30000" dirty="0">
                          <a:solidFill>
                            <a:schemeClr val="tx1"/>
                          </a:solidFill>
                          <a:effectLst/>
                          <a:latin typeface="Arial" panose="020B0604020202020204" pitchFamily="34" charset="0"/>
                          <a:cs typeface="Arial" panose="020B0604020202020204" pitchFamily="34" charset="0"/>
                        </a:rPr>
                        <a:t>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Da</a:t>
                      </a:r>
                      <a:r>
                        <a:rPr lang="ro-RO" sz="2800" baseline="30000" dirty="0">
                          <a:solidFill>
                            <a:schemeClr val="tx1"/>
                          </a:solidFill>
                          <a:effectLst/>
                          <a:latin typeface="Arial" panose="020B0604020202020204" pitchFamily="34" charset="0"/>
                          <a:cs typeface="Arial" panose="020B0604020202020204" pitchFamily="34" charset="0"/>
                        </a:rPr>
                        <a:t>2,*</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Dg</a:t>
                      </a:r>
                      <a:r>
                        <a:rPr lang="ro-RO" sz="2800" baseline="30000" dirty="0">
                          <a:solidFill>
                            <a:schemeClr val="tx1"/>
                          </a:solidFill>
                          <a:effectLst/>
                          <a:latin typeface="Arial" panose="020B0604020202020204" pitchFamily="34" charset="0"/>
                          <a:cs typeface="Arial" panose="020B0604020202020204" pitchFamily="34" charset="0"/>
                        </a:rPr>
                        <a:t>3,*</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V</a:t>
                      </a:r>
                      <a:r>
                        <a:rPr lang="ro-RO" sz="2800" baseline="30000" dirty="0">
                          <a:solidFill>
                            <a:schemeClr val="tx1"/>
                          </a:solidFill>
                          <a:effectLst/>
                          <a:latin typeface="Arial" panose="020B0604020202020204" pitchFamily="34" charset="0"/>
                          <a:cs typeface="Arial" panose="020B0604020202020204" pitchFamily="34" charset="0"/>
                        </a:rPr>
                        <a:t>4,*</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Θ</a:t>
                      </a:r>
                      <a:r>
                        <a:rPr lang="ro-RO" sz="2800" baseline="30000" dirty="0">
                          <a:solidFill>
                            <a:schemeClr val="tx1"/>
                          </a:solidFill>
                          <a:effectLst/>
                          <a:latin typeface="Arial" panose="020B0604020202020204" pitchFamily="34" charset="0"/>
                          <a:cs typeface="Arial" panose="020B0604020202020204" pitchFamily="34" charset="0"/>
                        </a:rPr>
                        <a:t>5,*</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SW</a:t>
                      </a:r>
                      <a:r>
                        <a:rPr lang="ro-RO" sz="2800" baseline="30000" dirty="0">
                          <a:solidFill>
                            <a:schemeClr val="tx1"/>
                          </a:solidFill>
                          <a:effectLst/>
                          <a:latin typeface="Arial" panose="020B0604020202020204" pitchFamily="34" charset="0"/>
                          <a:cs typeface="Arial" panose="020B0604020202020204" pitchFamily="34" charset="0"/>
                        </a:rPr>
                        <a:t>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LP</a:t>
                      </a:r>
                      <a:r>
                        <a:rPr lang="ro-RO" sz="2800" baseline="30000" dirty="0">
                          <a:solidFill>
                            <a:schemeClr val="tx1"/>
                          </a:solidFill>
                          <a:effectLst/>
                          <a:latin typeface="Arial" panose="020B0604020202020204" pitchFamily="34" charset="0"/>
                          <a:cs typeface="Arial" panose="020B0604020202020204" pitchFamily="34" charset="0"/>
                        </a:rPr>
                        <a:t>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362410749"/>
                  </a:ext>
                </a:extLst>
              </a:tr>
              <a:tr h="0">
                <a:tc vMerge="1">
                  <a:txBody>
                    <a:bodyPr/>
                    <a:lstStyle/>
                    <a:p>
                      <a:endParaRPr lang="ro-RO"/>
                    </a:p>
                  </a:txBody>
                  <a:tcP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(g)</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(mm³)</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(g)</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(mm)</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435070018"/>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Rival</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6.53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20.66</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20.60</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4576.17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90.32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0.49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44.32 </a:t>
                      </a:r>
                      <a:r>
                        <a:rPr lang="ro-RO" sz="2800" baseline="30000" dirty="0">
                          <a:solidFill>
                            <a:schemeClr val="tx1"/>
                          </a:solidFill>
                          <a:effectLst/>
                          <a:latin typeface="Arial" panose="020B0604020202020204" pitchFamily="34" charset="0"/>
                          <a:cs typeface="Arial" panose="020B0604020202020204" pitchFamily="34" charset="0"/>
                        </a:rPr>
                        <a:t>ab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797652316"/>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Botoșani</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6.51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20.07 </a:t>
                      </a:r>
                      <a:r>
                        <a:rPr lang="ro-RO" sz="2800" baseline="30000" dirty="0">
                          <a:solidFill>
                            <a:schemeClr val="tx1"/>
                          </a:solidFill>
                          <a:effectLst/>
                          <a:latin typeface="Arial" panose="020B0604020202020204" pitchFamily="34" charset="0"/>
                          <a:cs typeface="Arial" panose="020B0604020202020204" pitchFamily="34" charset="0"/>
                        </a:rPr>
                        <a:t>f</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19.97 </a:t>
                      </a:r>
                      <a:r>
                        <a:rPr lang="ro-RO" sz="2800" baseline="30000" dirty="0">
                          <a:solidFill>
                            <a:schemeClr val="tx1"/>
                          </a:solidFill>
                          <a:effectLst/>
                          <a:latin typeface="Arial" panose="020B0604020202020204" pitchFamily="34" charset="0"/>
                          <a:cs typeface="Arial" panose="020B0604020202020204" pitchFamily="34" charset="0"/>
                        </a:rPr>
                        <a:t>f</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4169.37</a:t>
                      </a:r>
                      <a:r>
                        <a:rPr lang="ro-RO" sz="2800" baseline="30000" dirty="0">
                          <a:solidFill>
                            <a:schemeClr val="tx1"/>
                          </a:solidFill>
                          <a:effectLst/>
                          <a:latin typeface="Arial" panose="020B0604020202020204" pitchFamily="34" charset="0"/>
                          <a:cs typeface="Arial" panose="020B0604020202020204" pitchFamily="34" charset="0"/>
                        </a:rPr>
                        <a:t> f</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88.05</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0.44</a:t>
                      </a:r>
                      <a:r>
                        <a:rPr lang="ro-RO" sz="2800" baseline="30000" dirty="0">
                          <a:solidFill>
                            <a:schemeClr val="tx1"/>
                          </a:solidFill>
                          <a:effectLst/>
                          <a:latin typeface="Arial" panose="020B0604020202020204" pitchFamily="34" charset="0"/>
                          <a:cs typeface="Arial" panose="020B0604020202020204" pitchFamily="34" charset="0"/>
                        </a:rPr>
                        <a:t> ab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41.58 </a:t>
                      </a:r>
                      <a:r>
                        <a:rPr lang="ro-RO" sz="2800" baseline="30000" dirty="0">
                          <a:solidFill>
                            <a:schemeClr val="tx1"/>
                          </a:solidFill>
                          <a:effectLst/>
                          <a:latin typeface="Arial" panose="020B0604020202020204" pitchFamily="34" charset="0"/>
                          <a:cs typeface="Arial" panose="020B0604020202020204" pitchFamily="34" charset="0"/>
                        </a:rPr>
                        <a:t>cd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614014208"/>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Granatnaia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6.19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20.39 </a:t>
                      </a:r>
                      <a:r>
                        <a:rPr lang="ro-RO" sz="2800" baseline="30000" dirty="0">
                          <a:solidFill>
                            <a:schemeClr val="tx1"/>
                          </a:solidFill>
                          <a:effectLst/>
                          <a:latin typeface="Arial" panose="020B0604020202020204" pitchFamily="34" charset="0"/>
                          <a:cs typeface="Arial" panose="020B0604020202020204" pitchFamily="34" charset="0"/>
                        </a:rPr>
                        <a:t>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20.34</a:t>
                      </a:r>
                      <a:r>
                        <a:rPr lang="ro-RO" sz="2800" baseline="30000" dirty="0">
                          <a:solidFill>
                            <a:schemeClr val="tx1"/>
                          </a:solidFill>
                          <a:effectLst/>
                          <a:latin typeface="Arial" panose="020B0604020202020204" pitchFamily="34" charset="0"/>
                          <a:cs typeface="Arial" panose="020B0604020202020204" pitchFamily="34" charset="0"/>
                        </a:rPr>
                        <a:t> 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4404.05</a:t>
                      </a:r>
                      <a:r>
                        <a:rPr lang="ro-RO" sz="2800" baseline="30000" dirty="0">
                          <a:solidFill>
                            <a:schemeClr val="tx1"/>
                          </a:solidFill>
                          <a:effectLst/>
                          <a:latin typeface="Arial" panose="020B0604020202020204" pitchFamily="34" charset="0"/>
                          <a:cs typeface="Arial" panose="020B0604020202020204" pitchFamily="34" charset="0"/>
                        </a:rPr>
                        <a:t> 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90.39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0.39 </a:t>
                      </a:r>
                      <a:r>
                        <a:rPr lang="ro-RO" sz="2800" baseline="30000" dirty="0">
                          <a:solidFill>
                            <a:schemeClr val="tx1"/>
                          </a:solidFill>
                          <a:effectLst/>
                          <a:latin typeface="Arial" panose="020B0604020202020204" pitchFamily="34" charset="0"/>
                          <a:cs typeface="Arial" panose="020B0604020202020204" pitchFamily="34" charset="0"/>
                        </a:rPr>
                        <a:t>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33.08</a:t>
                      </a:r>
                      <a:r>
                        <a:rPr lang="ro-RO" sz="2800" baseline="30000" dirty="0">
                          <a:solidFill>
                            <a:schemeClr val="tx1"/>
                          </a:solidFill>
                          <a:effectLst/>
                          <a:latin typeface="Arial" panose="020B0604020202020204" pitchFamily="34" charset="0"/>
                          <a:cs typeface="Arial" panose="020B0604020202020204" pitchFamily="34" charset="0"/>
                        </a:rPr>
                        <a:t> 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3710399123"/>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Heimanns Konserven</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6.39</a:t>
                      </a:r>
                      <a:r>
                        <a:rPr lang="ro-RO" sz="2800" baseline="30000" dirty="0">
                          <a:solidFill>
                            <a:schemeClr val="tx1"/>
                          </a:solidFill>
                          <a:effectLst/>
                          <a:latin typeface="Arial" panose="020B0604020202020204" pitchFamily="34" charset="0"/>
                          <a:cs typeface="Arial" panose="020B0604020202020204" pitchFamily="34" charset="0"/>
                        </a:rPr>
                        <a:t> 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20.60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20.52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4524.50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88.69 </a:t>
                      </a:r>
                      <a:r>
                        <a:rPr lang="ro-RO" sz="2800" baseline="30000" dirty="0">
                          <a:solidFill>
                            <a:schemeClr val="tx1"/>
                          </a:solidFill>
                          <a:effectLst/>
                          <a:latin typeface="Arial" panose="020B0604020202020204" pitchFamily="34" charset="0"/>
                          <a:cs typeface="Arial" panose="020B0604020202020204" pitchFamily="34" charset="0"/>
                        </a:rPr>
                        <a:t>ab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0.40 </a:t>
                      </a:r>
                      <a:r>
                        <a:rPr lang="ro-RO" sz="2800" baseline="30000" dirty="0">
                          <a:solidFill>
                            <a:schemeClr val="tx1"/>
                          </a:solidFill>
                          <a:effectLst/>
                          <a:latin typeface="Arial" panose="020B0604020202020204" pitchFamily="34" charset="0"/>
                          <a:cs typeface="Arial" panose="020B0604020202020204" pitchFamily="34" charset="0"/>
                        </a:rPr>
                        <a:t>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42.81</a:t>
                      </a:r>
                      <a:r>
                        <a:rPr lang="ro-RO" sz="2800" baseline="30000" dirty="0">
                          <a:solidFill>
                            <a:schemeClr val="tx1"/>
                          </a:solidFill>
                          <a:effectLst/>
                          <a:latin typeface="Arial" panose="020B0604020202020204" pitchFamily="34" charset="0"/>
                          <a:cs typeface="Arial" panose="020B0604020202020204" pitchFamily="34" charset="0"/>
                        </a:rPr>
                        <a:t> 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41683755"/>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Milvare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8.23</a:t>
                      </a:r>
                      <a:r>
                        <a:rPr lang="ro-RO" sz="2800" baseline="30000" dirty="0">
                          <a:solidFill>
                            <a:schemeClr val="tx1"/>
                          </a:solidFill>
                          <a:effectLst/>
                          <a:latin typeface="Arial" panose="020B0604020202020204" pitchFamily="34" charset="0"/>
                          <a:cs typeface="Arial" panose="020B0604020202020204" pitchFamily="34" charset="0"/>
                        </a:rPr>
                        <a:t> 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22.30</a:t>
                      </a:r>
                      <a:r>
                        <a:rPr lang="ro-RO" sz="2800" baseline="30000" dirty="0">
                          <a:solidFill>
                            <a:schemeClr val="tx1"/>
                          </a:solidFill>
                          <a:effectLst/>
                          <a:latin typeface="Arial" panose="020B0604020202020204" pitchFamily="34" charset="0"/>
                          <a:cs typeface="Arial" panose="020B0604020202020204" pitchFamily="34" charset="0"/>
                        </a:rPr>
                        <a:t> 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22.20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5730.04</a:t>
                      </a:r>
                      <a:r>
                        <a:rPr lang="ro-RO" sz="2800" baseline="30000" dirty="0">
                          <a:solidFill>
                            <a:schemeClr val="tx1"/>
                          </a:solidFill>
                          <a:effectLst/>
                          <a:latin typeface="Arial" panose="020B0604020202020204" pitchFamily="34" charset="0"/>
                          <a:cs typeface="Arial" panose="020B0604020202020204" pitchFamily="34" charset="0"/>
                        </a:rPr>
                        <a:t> 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87.87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0.39 </a:t>
                      </a:r>
                      <a:r>
                        <a:rPr lang="ro-RO" sz="2800" baseline="30000" dirty="0">
                          <a:solidFill>
                            <a:schemeClr val="tx1"/>
                          </a:solidFill>
                          <a:effectLst/>
                          <a:latin typeface="Arial" panose="020B0604020202020204" pitchFamily="34" charset="0"/>
                          <a:cs typeface="Arial" panose="020B0604020202020204" pitchFamily="34" charset="0"/>
                        </a:rPr>
                        <a:t>bc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38.91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780141416"/>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Royal Duke</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6.51 </a:t>
                      </a:r>
                      <a:r>
                        <a:rPr lang="ro-RO" sz="2800" baseline="30000" dirty="0">
                          <a:solidFill>
                            <a:schemeClr val="tx1"/>
                          </a:solidFill>
                          <a:effectLst/>
                          <a:latin typeface="Arial" panose="020B0604020202020204" pitchFamily="34" charset="0"/>
                          <a:cs typeface="Arial" panose="020B0604020202020204" pitchFamily="34" charset="0"/>
                        </a:rPr>
                        <a:t>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20.54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20.46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4481.43 </a:t>
                      </a:r>
                      <a:r>
                        <a:rPr lang="ro-RO" sz="2800" baseline="30000" dirty="0">
                          <a:solidFill>
                            <a:schemeClr val="tx1"/>
                          </a:solidFill>
                          <a:effectLst/>
                          <a:latin typeface="Arial" panose="020B0604020202020204" pitchFamily="34" charset="0"/>
                          <a:cs typeface="Arial" panose="020B0604020202020204" pitchFamily="34" charset="0"/>
                        </a:rPr>
                        <a:t>d</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88.41</a:t>
                      </a:r>
                      <a:r>
                        <a:rPr lang="ro-RO" sz="2800" baseline="30000" dirty="0">
                          <a:solidFill>
                            <a:schemeClr val="tx1"/>
                          </a:solidFill>
                          <a:effectLst/>
                          <a:latin typeface="Arial" panose="020B0604020202020204" pitchFamily="34" charset="0"/>
                          <a:cs typeface="Arial" panose="020B0604020202020204" pitchFamily="34" charset="0"/>
                        </a:rPr>
                        <a:t> b</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0.31 </a:t>
                      </a:r>
                      <a:r>
                        <a:rPr lang="ro-RO" sz="2800" baseline="30000" dirty="0">
                          <a:solidFill>
                            <a:schemeClr val="tx1"/>
                          </a:solidFill>
                          <a:effectLst/>
                          <a:latin typeface="Arial" panose="020B0604020202020204" pitchFamily="34" charset="0"/>
                          <a:cs typeface="Arial" panose="020B0604020202020204" pitchFamily="34" charset="0"/>
                        </a:rPr>
                        <a:t>c</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46.38 </a:t>
                      </a:r>
                      <a:r>
                        <a:rPr lang="ro-RO" sz="2800" baseline="30000" dirty="0">
                          <a:solidFill>
                            <a:schemeClr val="tx1"/>
                          </a:solidFill>
                          <a:effectLst/>
                          <a:latin typeface="Arial" panose="020B0604020202020204" pitchFamily="34" charset="0"/>
                          <a:cs typeface="Arial" panose="020B0604020202020204" pitchFamily="34" charset="0"/>
                        </a:rPr>
                        <a:t>a</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739480669"/>
                  </a:ext>
                </a:extLst>
              </a:tr>
              <a:tr h="0">
                <a:tc>
                  <a:txBody>
                    <a:bodyPr/>
                    <a:lstStyle/>
                    <a:p>
                      <a:pPr>
                        <a:buNone/>
                      </a:pPr>
                      <a:r>
                        <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Average</a:t>
                      </a: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6.74</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20.76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20.68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4647.59</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88.95</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0.41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41.18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266093110"/>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STDEV</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0.77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0.78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0.78</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549.10</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1.12</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0.06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4.70</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2844629506"/>
                  </a:ext>
                </a:extLst>
              </a:tr>
              <a:tr h="0">
                <a:tc>
                  <a:txBody>
                    <a:bodyPr/>
                    <a:lstStyle/>
                    <a:p>
                      <a:pPr>
                        <a:buNone/>
                      </a:pPr>
                      <a:r>
                        <a:rPr lang="ro-RO" sz="2800" dirty="0">
                          <a:solidFill>
                            <a:schemeClr val="tx1"/>
                          </a:solidFill>
                          <a:effectLst/>
                          <a:latin typeface="Arial" panose="020B0604020202020204" pitchFamily="34" charset="0"/>
                          <a:cs typeface="Arial" panose="020B0604020202020204" pitchFamily="34" charset="0"/>
                        </a:rPr>
                        <a:t>COVAR</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11.39</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3.77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3.76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11.81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1.26</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14.97</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a:txBody>
                    <a:bodyPr/>
                    <a:lstStyle/>
                    <a:p>
                      <a:pPr algn="ctr">
                        <a:buNone/>
                      </a:pPr>
                      <a:r>
                        <a:rPr lang="ro-RO" sz="2800" dirty="0">
                          <a:solidFill>
                            <a:schemeClr val="tx1"/>
                          </a:solidFill>
                          <a:effectLst/>
                          <a:latin typeface="Arial" panose="020B0604020202020204" pitchFamily="34" charset="0"/>
                          <a:cs typeface="Arial" panose="020B0604020202020204" pitchFamily="34" charset="0"/>
                        </a:rPr>
                        <a:t>11.41</a:t>
                      </a:r>
                      <a:endParaRPr lang="ro-RO" sz="2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extLst>
                  <a:ext uri="{0D108BD9-81ED-4DB2-BD59-A6C34878D82A}">
                    <a16:rowId xmlns:a16="http://schemas.microsoft.com/office/drawing/2014/main" val="103803632"/>
                  </a:ext>
                </a:extLst>
              </a:tr>
              <a:tr h="900000">
                <a:tc gridSpan="8">
                  <a:txBody>
                    <a:bodyPr/>
                    <a:lstStyle/>
                    <a:p>
                      <a:pPr algn="just">
                        <a:buNone/>
                      </a:pPr>
                      <a:r>
                        <a:rPr lang="ro-RO" sz="2400" b="0" i="0" dirty="0">
                          <a:solidFill>
                            <a:schemeClr val="tx1"/>
                          </a:solidFill>
                          <a:effectLst/>
                          <a:latin typeface="Arial" panose="020B0604020202020204" pitchFamily="34" charset="0"/>
                          <a:cs typeface="Arial" panose="020B0604020202020204" pitchFamily="34" charset="0"/>
                        </a:rPr>
                        <a:t>*</a:t>
                      </a:r>
                      <a:r>
                        <a:rPr lang="ro-RO" sz="2400" b="0" i="0" kern="1200" dirty="0">
                          <a:solidFill>
                            <a:schemeClr val="tx1"/>
                          </a:solidFill>
                          <a:effectLst/>
                          <a:latin typeface="Arial" panose="020B0604020202020204" pitchFamily="34" charset="0"/>
                          <a:ea typeface="+mn-ea"/>
                          <a:cs typeface="Arial" panose="020B0604020202020204" pitchFamily="34" charset="0"/>
                        </a:rPr>
                        <a:t>within each column, values followed by different letters correspond with the significant statistical difference according to Duncan test at p ≤ 0.05, n = 3;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1</a:t>
                      </a:r>
                      <a:r>
                        <a:rPr lang="ro-RO" sz="2400" b="0" i="0" kern="1200" dirty="0">
                          <a:solidFill>
                            <a:schemeClr val="tx1"/>
                          </a:solidFill>
                          <a:effectLst/>
                          <a:latin typeface="Arial" panose="020B0604020202020204" pitchFamily="34" charset="0"/>
                          <a:ea typeface="+mn-ea"/>
                          <a:cs typeface="Arial" panose="020B0604020202020204" pitchFamily="34" charset="0"/>
                        </a:rPr>
                        <a:t>-FW-fruit weight;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2</a:t>
                      </a:r>
                      <a:r>
                        <a:rPr lang="ro-RO" sz="2400" b="0" i="0" kern="1200" dirty="0">
                          <a:solidFill>
                            <a:schemeClr val="tx1"/>
                          </a:solidFill>
                          <a:effectLst/>
                          <a:latin typeface="Arial" panose="020B0604020202020204" pitchFamily="34" charset="0"/>
                          <a:ea typeface="+mn-ea"/>
                          <a:cs typeface="Arial" panose="020B0604020202020204" pitchFamily="34" charset="0"/>
                        </a:rPr>
                        <a:t>-Da-Arithmetic mean diameter;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3</a:t>
                      </a:r>
                      <a:r>
                        <a:rPr lang="ro-RO" sz="2400" b="0" i="0" kern="1200" dirty="0">
                          <a:solidFill>
                            <a:schemeClr val="tx1"/>
                          </a:solidFill>
                          <a:effectLst/>
                          <a:latin typeface="Arial" panose="020B0604020202020204" pitchFamily="34" charset="0"/>
                          <a:ea typeface="+mn-ea"/>
                          <a:cs typeface="Arial" panose="020B0604020202020204" pitchFamily="34" charset="0"/>
                        </a:rPr>
                        <a:t>-Dg-Geometric mean diameter;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4</a:t>
                      </a:r>
                      <a:r>
                        <a:rPr lang="ro-RO" sz="2400" b="0" i="0" kern="1200" dirty="0">
                          <a:solidFill>
                            <a:schemeClr val="tx1"/>
                          </a:solidFill>
                          <a:effectLst/>
                          <a:latin typeface="Arial" panose="020B0604020202020204" pitchFamily="34" charset="0"/>
                          <a:ea typeface="+mn-ea"/>
                          <a:cs typeface="Arial" panose="020B0604020202020204" pitchFamily="34" charset="0"/>
                        </a:rPr>
                        <a:t>-V- fruit volume;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5</a:t>
                      </a:r>
                      <a:r>
                        <a:rPr lang="ro-RO" sz="2400" b="0" i="0" kern="1200" dirty="0">
                          <a:solidFill>
                            <a:schemeClr val="tx1"/>
                          </a:solidFill>
                          <a:effectLst/>
                          <a:latin typeface="Arial" panose="020B0604020202020204" pitchFamily="34" charset="0"/>
                          <a:ea typeface="+mn-ea"/>
                          <a:cs typeface="Arial" panose="020B0604020202020204" pitchFamily="34" charset="0"/>
                        </a:rPr>
                        <a:t>- Θ- Sphericity;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6</a:t>
                      </a:r>
                      <a:r>
                        <a:rPr lang="ro-RO" sz="2400" b="0" i="0" kern="1200" dirty="0">
                          <a:solidFill>
                            <a:schemeClr val="tx1"/>
                          </a:solidFill>
                          <a:effectLst/>
                          <a:latin typeface="Arial" panose="020B0604020202020204" pitchFamily="34" charset="0"/>
                          <a:ea typeface="+mn-ea"/>
                          <a:cs typeface="Arial" panose="020B0604020202020204" pitchFamily="34" charset="0"/>
                        </a:rPr>
                        <a:t>-SW- stone weight; </a:t>
                      </a:r>
                      <a:r>
                        <a:rPr lang="ro-RO" sz="2400" b="0" i="0" kern="1200" baseline="30000" dirty="0">
                          <a:solidFill>
                            <a:schemeClr val="tx1"/>
                          </a:solidFill>
                          <a:effectLst/>
                          <a:latin typeface="Arial" panose="020B0604020202020204" pitchFamily="34" charset="0"/>
                          <a:ea typeface="+mn-ea"/>
                          <a:cs typeface="Arial" panose="020B0604020202020204" pitchFamily="34" charset="0"/>
                        </a:rPr>
                        <a:t>7</a:t>
                      </a:r>
                      <a:r>
                        <a:rPr lang="ro-RO" sz="2400" b="0" i="0" kern="1200" dirty="0">
                          <a:solidFill>
                            <a:schemeClr val="tx1"/>
                          </a:solidFill>
                          <a:effectLst/>
                          <a:latin typeface="Arial" panose="020B0604020202020204" pitchFamily="34" charset="0"/>
                          <a:ea typeface="+mn-ea"/>
                          <a:cs typeface="Arial" panose="020B0604020202020204" pitchFamily="34" charset="0"/>
                        </a:rPr>
                        <a:t>-LP- Peduncle length. </a:t>
                      </a:r>
                      <a:endParaRPr lang="ro-RO" sz="2400" b="0" i="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47683678"/>
                  </a:ext>
                </a:extLst>
              </a:tr>
            </a:tbl>
          </a:graphicData>
        </a:graphic>
      </p:graphicFrame>
      <p:graphicFrame>
        <p:nvGraphicFramePr>
          <p:cNvPr id="16" name="Tabel 15">
            <a:extLst>
              <a:ext uri="{FF2B5EF4-FFF2-40B4-BE49-F238E27FC236}">
                <a16:creationId xmlns:a16="http://schemas.microsoft.com/office/drawing/2014/main" id="{A3E1A992-B898-30E9-DD16-6D86F84E496E}"/>
              </a:ext>
            </a:extLst>
          </p:cNvPr>
          <p:cNvGraphicFramePr>
            <a:graphicFrameLocks noGrp="1"/>
          </p:cNvGraphicFramePr>
          <p:nvPr>
            <p:extLst>
              <p:ext uri="{D42A27DB-BD31-4B8C-83A1-F6EECF244321}">
                <p14:modId xmlns:p14="http://schemas.microsoft.com/office/powerpoint/2010/main" val="3021554755"/>
              </p:ext>
            </p:extLst>
          </p:nvPr>
        </p:nvGraphicFramePr>
        <p:xfrm>
          <a:off x="1666343" y="26360799"/>
          <a:ext cx="16627125" cy="6802080"/>
        </p:xfrm>
        <a:graphic>
          <a:graphicData uri="http://schemas.openxmlformats.org/drawingml/2006/table">
            <a:tbl>
              <a:tblPr firstRow="1" firstCol="1" bandRow="1">
                <a:tableStyleId>{8799B23B-EC83-4686-B30A-512413B5E67A}</a:tableStyleId>
              </a:tblPr>
              <a:tblGrid>
                <a:gridCol w="3847125">
                  <a:extLst>
                    <a:ext uri="{9D8B030D-6E8A-4147-A177-3AD203B41FA5}">
                      <a16:colId xmlns:a16="http://schemas.microsoft.com/office/drawing/2014/main" val="496331392"/>
                    </a:ext>
                  </a:extLst>
                </a:gridCol>
                <a:gridCol w="2556000">
                  <a:extLst>
                    <a:ext uri="{9D8B030D-6E8A-4147-A177-3AD203B41FA5}">
                      <a16:colId xmlns:a16="http://schemas.microsoft.com/office/drawing/2014/main" val="1753329571"/>
                    </a:ext>
                  </a:extLst>
                </a:gridCol>
                <a:gridCol w="2556000">
                  <a:extLst>
                    <a:ext uri="{9D8B030D-6E8A-4147-A177-3AD203B41FA5}">
                      <a16:colId xmlns:a16="http://schemas.microsoft.com/office/drawing/2014/main" val="976351968"/>
                    </a:ext>
                  </a:extLst>
                </a:gridCol>
                <a:gridCol w="2556000">
                  <a:extLst>
                    <a:ext uri="{9D8B030D-6E8A-4147-A177-3AD203B41FA5}">
                      <a16:colId xmlns:a16="http://schemas.microsoft.com/office/drawing/2014/main" val="3658936950"/>
                    </a:ext>
                  </a:extLst>
                </a:gridCol>
                <a:gridCol w="2556000">
                  <a:extLst>
                    <a:ext uri="{9D8B030D-6E8A-4147-A177-3AD203B41FA5}">
                      <a16:colId xmlns:a16="http://schemas.microsoft.com/office/drawing/2014/main" val="25896584"/>
                    </a:ext>
                  </a:extLst>
                </a:gridCol>
                <a:gridCol w="2556000">
                  <a:extLst>
                    <a:ext uri="{9D8B030D-6E8A-4147-A177-3AD203B41FA5}">
                      <a16:colId xmlns:a16="http://schemas.microsoft.com/office/drawing/2014/main" val="3822726199"/>
                    </a:ext>
                  </a:extLst>
                </a:gridCol>
              </a:tblGrid>
              <a:tr h="0">
                <a:tc gridSpan="6">
                  <a:txBody>
                    <a:bodyPr/>
                    <a:lstStyle/>
                    <a:p>
                      <a:pPr algn="ctr">
                        <a:buNone/>
                      </a:pPr>
                      <a:r>
                        <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Tabel 2.</a:t>
                      </a:r>
                      <a:r>
                        <a:rPr lang="en-US"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 Physicochemical characteristics of selected sour cherry (</a:t>
                      </a:r>
                      <a:r>
                        <a:rPr lang="en-US" sz="2800" i="1"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Prunus cerasus </a:t>
                      </a:r>
                      <a:r>
                        <a:rPr lang="en-US"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L.) cultivars</a:t>
                      </a:r>
                    </a:p>
                    <a:p>
                      <a:pPr algn="ctr">
                        <a:buNone/>
                      </a:pPr>
                      <a:r>
                        <a:rPr lang="en-US"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 from the RSFG Iași germplasm collection</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tcP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hMerge="1">
                  <a:txBody>
                    <a:bodyPr/>
                    <a:lstStyle/>
                    <a:p>
                      <a:pPr algn="ctr">
                        <a:buNone/>
                      </a:pP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extLst>
                  <a:ext uri="{0D108BD9-81ED-4DB2-BD59-A6C34878D82A}">
                    <a16:rowId xmlns:a16="http://schemas.microsoft.com/office/drawing/2014/main" val="1153608075"/>
                  </a:ext>
                </a:extLst>
              </a:tr>
              <a:tr h="0">
                <a:tc rowSpan="2">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Cultivar</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F</a:t>
                      </a:r>
                      <a:r>
                        <a:rPr lang="ro-RO" sz="2800" baseline="30000" noProof="1">
                          <a:solidFill>
                            <a:schemeClr val="tx1"/>
                          </a:solidFill>
                          <a:effectLst/>
                          <a:latin typeface="Arial" panose="020B0604020202020204" pitchFamily="34" charset="0"/>
                          <a:cs typeface="Arial" panose="020B0604020202020204" pitchFamily="34" charset="0"/>
                        </a:rPr>
                        <a:t>8,*</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SSC</a:t>
                      </a:r>
                      <a:r>
                        <a:rPr lang="ro-RO" sz="2800" baseline="30000" noProof="1">
                          <a:solidFill>
                            <a:schemeClr val="tx1"/>
                          </a:solidFill>
                          <a:effectLst/>
                          <a:latin typeface="Arial" panose="020B0604020202020204" pitchFamily="34" charset="0"/>
                          <a:cs typeface="Arial" panose="020B0604020202020204" pitchFamily="34" charset="0"/>
                        </a:rPr>
                        <a:t>9,*</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TA</a:t>
                      </a:r>
                      <a:r>
                        <a:rPr lang="ro-RO" sz="2800" baseline="30000" noProof="1">
                          <a:solidFill>
                            <a:schemeClr val="tx1"/>
                          </a:solidFill>
                          <a:effectLst/>
                          <a:latin typeface="Arial" panose="020B0604020202020204" pitchFamily="34" charset="0"/>
                          <a:cs typeface="Arial" panose="020B0604020202020204" pitchFamily="34" charset="0"/>
                        </a:rPr>
                        <a:t>10,*</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rowSpan="2">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Rippening index</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rowSpan="2">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pH</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177554645"/>
                  </a:ext>
                </a:extLst>
              </a:tr>
              <a:tr h="0">
                <a:tc vMerge="1">
                  <a:txBody>
                    <a:bodyPr/>
                    <a:lstStyle/>
                    <a:p>
                      <a:endParaRPr lang="ro-RO"/>
                    </a:p>
                  </a:txBody>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(kg·cm⁻²)</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(°Brix)</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(g malic acid·100 g⁻¹)</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vMerge="1">
                  <a:txBody>
                    <a:bodyPr/>
                    <a:lstStyle/>
                    <a:p>
                      <a:endParaRPr lang="ro-RO"/>
                    </a:p>
                  </a:txBody>
                  <a:tcPr/>
                </a:tc>
                <a:tc vMerge="1">
                  <a:txBody>
                    <a:bodyPr/>
                    <a:lstStyle/>
                    <a:p>
                      <a:endParaRPr lang="ro-RO"/>
                    </a:p>
                  </a:txBody>
                  <a:tcPr/>
                </a:tc>
                <a:extLst>
                  <a:ext uri="{0D108BD9-81ED-4DB2-BD59-A6C34878D82A}">
                    <a16:rowId xmlns:a16="http://schemas.microsoft.com/office/drawing/2014/main" val="3266537971"/>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Rival</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0.25</a:t>
                      </a:r>
                      <a:r>
                        <a:rPr lang="ro-RO" sz="2800" baseline="30000" noProof="1">
                          <a:solidFill>
                            <a:schemeClr val="tx1"/>
                          </a:solidFill>
                          <a:effectLst/>
                          <a:latin typeface="Arial" panose="020B0604020202020204" pitchFamily="34" charset="0"/>
                          <a:cs typeface="Arial" panose="020B0604020202020204" pitchFamily="34" charset="0"/>
                        </a:rPr>
                        <a:t> 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15.54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1.13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13.90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3.01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06521571"/>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Botoșani</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0.36</a:t>
                      </a:r>
                      <a:r>
                        <a:rPr lang="ro-RO" sz="2800" baseline="30000" noProof="1">
                          <a:solidFill>
                            <a:schemeClr val="tx1"/>
                          </a:solidFill>
                          <a:effectLst/>
                          <a:latin typeface="Arial" panose="020B0604020202020204" pitchFamily="34" charset="0"/>
                          <a:cs typeface="Arial" panose="020B0604020202020204" pitchFamily="34" charset="0"/>
                        </a:rPr>
                        <a:t> 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16.94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1.16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14.62 </a:t>
                      </a:r>
                      <a:r>
                        <a:rPr lang="ro-RO" sz="2800" baseline="30000" noProof="1">
                          <a:solidFill>
                            <a:schemeClr val="tx1"/>
                          </a:solidFill>
                          <a:effectLst/>
                          <a:latin typeface="Arial" panose="020B0604020202020204" pitchFamily="34" charset="0"/>
                          <a:cs typeface="Arial" panose="020B0604020202020204" pitchFamily="34" charset="0"/>
                        </a:rPr>
                        <a:t>bc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3.10</a:t>
                      </a:r>
                      <a:r>
                        <a:rPr lang="ro-RO" sz="2800" baseline="30000" noProof="1">
                          <a:solidFill>
                            <a:schemeClr val="tx1"/>
                          </a:solidFill>
                          <a:effectLst/>
                          <a:latin typeface="Arial" panose="020B0604020202020204" pitchFamily="34" charset="0"/>
                          <a:cs typeface="Arial" panose="020B0604020202020204" pitchFamily="34" charset="0"/>
                        </a:rPr>
                        <a:t> 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130288742"/>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Granatnaia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0.18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14.82 </a:t>
                      </a:r>
                      <a:r>
                        <a:rPr lang="ro-RO" sz="2800" baseline="30000" noProof="1">
                          <a:solidFill>
                            <a:schemeClr val="tx1"/>
                          </a:solidFill>
                          <a:effectLst/>
                          <a:latin typeface="Arial" panose="020B0604020202020204" pitchFamily="34" charset="0"/>
                          <a:cs typeface="Arial" panose="020B0604020202020204" pitchFamily="34" charset="0"/>
                        </a:rPr>
                        <a:t>e</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1.09 </a:t>
                      </a:r>
                      <a:r>
                        <a:rPr lang="ro-RO" sz="2800" baseline="30000" noProof="1">
                          <a:solidFill>
                            <a:schemeClr val="tx1"/>
                          </a:solidFill>
                          <a:effectLst/>
                          <a:latin typeface="Arial" panose="020B0604020202020204" pitchFamily="34" charset="0"/>
                          <a:cs typeface="Arial" panose="020B0604020202020204" pitchFamily="34" charset="0"/>
                        </a:rPr>
                        <a:t>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13.56</a:t>
                      </a:r>
                      <a:r>
                        <a:rPr lang="ro-RO" sz="2800" baseline="30000" noProof="1">
                          <a:solidFill>
                            <a:schemeClr val="tx1"/>
                          </a:solidFill>
                          <a:effectLst/>
                          <a:latin typeface="Arial" panose="020B0604020202020204" pitchFamily="34" charset="0"/>
                          <a:cs typeface="Arial" panose="020B0604020202020204" pitchFamily="34" charset="0"/>
                        </a:rPr>
                        <a:t> 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3.20 </a:t>
                      </a:r>
                      <a:r>
                        <a:rPr lang="ro-RO" sz="2800" baseline="30000" noProof="1">
                          <a:solidFill>
                            <a:schemeClr val="tx1"/>
                          </a:solidFill>
                          <a:effectLst/>
                          <a:latin typeface="Arial" panose="020B0604020202020204" pitchFamily="34" charset="0"/>
                          <a:cs typeface="Arial" panose="020B0604020202020204" pitchFamily="34" charset="0"/>
                        </a:rPr>
                        <a:t>a</a:t>
                      </a:r>
                      <a:r>
                        <a:rPr lang="ro-RO" sz="2800" noProof="1">
                          <a:solidFill>
                            <a:schemeClr val="tx1"/>
                          </a:solidFill>
                          <a:effectLst/>
                          <a:latin typeface="Arial" panose="020B0604020202020204" pitchFamily="34" charset="0"/>
                          <a:cs typeface="Arial" panose="020B0604020202020204" pitchFamily="34" charset="0"/>
                        </a:rPr>
                        <a:t> </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917322278"/>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Heimanns Konserven</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0.36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15.93 </a:t>
                      </a:r>
                      <a:r>
                        <a:rPr lang="ro-RO" sz="2800" baseline="30000" noProof="1">
                          <a:solidFill>
                            <a:schemeClr val="tx1"/>
                          </a:solidFill>
                          <a:effectLst/>
                          <a:latin typeface="Arial" panose="020B0604020202020204" pitchFamily="34" charset="0"/>
                          <a:cs typeface="Arial" panose="020B0604020202020204" pitchFamily="34" charset="0"/>
                        </a:rPr>
                        <a:t>d</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1.23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13.07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3.20 </a:t>
                      </a:r>
                      <a:r>
                        <a:rPr lang="ro-RO" sz="2800" baseline="30000" noProof="1">
                          <a:solidFill>
                            <a:schemeClr val="tx1"/>
                          </a:solidFill>
                          <a:effectLst/>
                          <a:latin typeface="Arial" panose="020B0604020202020204" pitchFamily="34" charset="0"/>
                          <a:cs typeface="Arial" panose="020B0604020202020204" pitchFamily="34" charset="0"/>
                        </a:rPr>
                        <a:t>a</a:t>
                      </a:r>
                      <a:r>
                        <a:rPr lang="ro-RO" sz="2800" noProof="1">
                          <a:solidFill>
                            <a:schemeClr val="tx1"/>
                          </a:solidFill>
                          <a:effectLst/>
                          <a:latin typeface="Arial" panose="020B0604020202020204" pitchFamily="34" charset="0"/>
                          <a:cs typeface="Arial" panose="020B0604020202020204" pitchFamily="34" charset="0"/>
                        </a:rPr>
                        <a:t> </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009167013"/>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Milvare</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0.26 </a:t>
                      </a:r>
                      <a:r>
                        <a:rPr lang="ro-RO" sz="2800" baseline="30000" noProof="1">
                          <a:solidFill>
                            <a:schemeClr val="tx1"/>
                          </a:solidFill>
                          <a:effectLst/>
                          <a:latin typeface="Arial" panose="020B0604020202020204" pitchFamily="34" charset="0"/>
                          <a:cs typeface="Arial" panose="020B0604020202020204" pitchFamily="34" charset="0"/>
                        </a:rPr>
                        <a:t>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18.66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1.15</a:t>
                      </a:r>
                      <a:r>
                        <a:rPr lang="ro-RO" sz="2800" baseline="30000" noProof="1">
                          <a:solidFill>
                            <a:schemeClr val="tx1"/>
                          </a:solidFill>
                          <a:effectLst/>
                          <a:latin typeface="Arial" panose="020B0604020202020204" pitchFamily="34" charset="0"/>
                          <a:cs typeface="Arial" panose="020B0604020202020204" pitchFamily="34" charset="0"/>
                        </a:rPr>
                        <a:t> 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16.23 </a:t>
                      </a:r>
                      <a:r>
                        <a:rPr lang="ro-RO" sz="2800" baseline="30000" noProof="1">
                          <a:solidFill>
                            <a:schemeClr val="tx1"/>
                          </a:solidFill>
                          <a:effectLst/>
                          <a:latin typeface="Arial" panose="020B0604020202020204" pitchFamily="34" charset="0"/>
                          <a:cs typeface="Arial" panose="020B0604020202020204" pitchFamily="34" charset="0"/>
                        </a:rPr>
                        <a:t>a</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3.15</a:t>
                      </a:r>
                      <a:r>
                        <a:rPr lang="ro-RO" sz="2800" baseline="30000" noProof="1">
                          <a:solidFill>
                            <a:schemeClr val="tx1"/>
                          </a:solidFill>
                          <a:effectLst/>
                          <a:latin typeface="Arial" panose="020B0604020202020204" pitchFamily="34" charset="0"/>
                          <a:cs typeface="Arial" panose="020B0604020202020204" pitchFamily="34" charset="0"/>
                        </a:rPr>
                        <a:t> 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946512519"/>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Royal Duke</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0.23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17.80 </a:t>
                      </a:r>
                      <a:r>
                        <a:rPr lang="ro-RO" sz="2800" baseline="30000" noProof="1">
                          <a:solidFill>
                            <a:schemeClr val="tx1"/>
                          </a:solidFill>
                          <a:effectLst/>
                          <a:latin typeface="Arial" panose="020B0604020202020204" pitchFamily="34" charset="0"/>
                          <a:cs typeface="Arial" panose="020B0604020202020204" pitchFamily="34" charset="0"/>
                        </a:rPr>
                        <a:t>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1.13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15.72 </a:t>
                      </a:r>
                      <a:r>
                        <a:rPr lang="ro-RO" sz="2800" baseline="30000" noProof="1">
                          <a:solidFill>
                            <a:schemeClr val="tx1"/>
                          </a:solidFill>
                          <a:effectLst/>
                          <a:latin typeface="Arial" panose="020B0604020202020204" pitchFamily="34" charset="0"/>
                          <a:cs typeface="Arial" panose="020B0604020202020204" pitchFamily="34" charset="0"/>
                        </a:rPr>
                        <a:t>ab</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3.10 </a:t>
                      </a:r>
                      <a:r>
                        <a:rPr lang="ro-RO" sz="2800" baseline="30000" noProof="1">
                          <a:solidFill>
                            <a:schemeClr val="tx1"/>
                          </a:solidFill>
                          <a:effectLst/>
                          <a:latin typeface="Arial" panose="020B0604020202020204" pitchFamily="34" charset="0"/>
                          <a:cs typeface="Arial" panose="020B0604020202020204" pitchFamily="34" charset="0"/>
                        </a:rPr>
                        <a:t>c</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1302257817"/>
                  </a:ext>
                </a:extLst>
              </a:tr>
              <a:tr h="0">
                <a:tc>
                  <a:txBody>
                    <a:bodyPr/>
                    <a:lstStyle/>
                    <a:p>
                      <a:pPr>
                        <a:buNone/>
                      </a:pPr>
                      <a:r>
                        <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rPr>
                        <a:t>Average</a:t>
                      </a: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0.27</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16.62</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1.15</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14.48</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3.13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3233093043"/>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STDEV</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0.07</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1.45</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0.05</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1.29</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0.08</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2747075605"/>
                  </a:ext>
                </a:extLst>
              </a:tr>
              <a:tr h="0">
                <a:tc>
                  <a:txBody>
                    <a:bodyPr/>
                    <a:lstStyle/>
                    <a:p>
                      <a:pPr>
                        <a:buNone/>
                      </a:pPr>
                      <a:r>
                        <a:rPr lang="ro-RO" sz="2800" noProof="1">
                          <a:solidFill>
                            <a:schemeClr val="tx1"/>
                          </a:solidFill>
                          <a:effectLst/>
                          <a:latin typeface="Arial" panose="020B0604020202020204" pitchFamily="34" charset="0"/>
                          <a:cs typeface="Arial" panose="020B0604020202020204" pitchFamily="34" charset="0"/>
                        </a:rPr>
                        <a:t>COVAR</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tcP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26.73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8.73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4.06</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8.90</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tc>
                <a:tc>
                  <a:txBody>
                    <a:bodyPr/>
                    <a:lstStyle/>
                    <a:p>
                      <a:pPr algn="ctr">
                        <a:buNone/>
                      </a:pPr>
                      <a:r>
                        <a:rPr lang="ro-RO" sz="2800" noProof="1">
                          <a:solidFill>
                            <a:schemeClr val="tx1"/>
                          </a:solidFill>
                          <a:effectLst/>
                          <a:latin typeface="Arial" panose="020B0604020202020204" pitchFamily="34" charset="0"/>
                          <a:cs typeface="Arial" panose="020B0604020202020204" pitchFamily="34" charset="0"/>
                        </a:rPr>
                        <a:t>2.43</a:t>
                      </a:r>
                      <a:endParaRPr lang="ro-RO" sz="280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R w="12700" cap="flat" cmpd="sng" algn="ctr">
                      <a:solidFill>
                        <a:srgbClr val="FFEBAB"/>
                      </a:solidFill>
                      <a:prstDash val="solid"/>
                      <a:round/>
                      <a:headEnd type="none" w="med" len="med"/>
                      <a:tailEnd type="none" w="med" len="med"/>
                    </a:lnR>
                  </a:tcPr>
                </a:tc>
                <a:extLst>
                  <a:ext uri="{0D108BD9-81ED-4DB2-BD59-A6C34878D82A}">
                    <a16:rowId xmlns:a16="http://schemas.microsoft.com/office/drawing/2014/main" val="512329647"/>
                  </a:ext>
                </a:extLst>
              </a:tr>
              <a:tr h="828000">
                <a:tc gridSpan="6">
                  <a:txBody>
                    <a:bodyPr/>
                    <a:lstStyle/>
                    <a:p>
                      <a:pPr algn="just">
                        <a:buNone/>
                      </a:pPr>
                      <a:r>
                        <a:rPr lang="ro-RO" sz="2800" b="0" noProof="1">
                          <a:solidFill>
                            <a:schemeClr val="tx1"/>
                          </a:solidFill>
                          <a:effectLst/>
                          <a:latin typeface="Arial" panose="020B0604020202020204" pitchFamily="34" charset="0"/>
                          <a:cs typeface="Arial" panose="020B0604020202020204" pitchFamily="34" charset="0"/>
                        </a:rPr>
                        <a:t>* </a:t>
                      </a:r>
                      <a:r>
                        <a:rPr lang="ro-RO" sz="2400" b="0" i="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within each column, values followed by different letters correspond with the significant statistical difference according to Duncan test at p ≤ 0.05, n = 3; </a:t>
                      </a:r>
                      <a:r>
                        <a:rPr lang="ro-RO" sz="2400" b="0" i="0" baseline="3000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r>
                        <a:rPr lang="ro-RO" sz="2400" b="0" i="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-F-Firmness; </a:t>
                      </a:r>
                      <a:r>
                        <a:rPr lang="ro-RO" sz="2400" b="0" i="0" baseline="3000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r>
                        <a:rPr lang="ro-RO" sz="2400" b="0" i="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-SSC-soluble solids content; </a:t>
                      </a:r>
                      <a:r>
                        <a:rPr lang="ro-RO" sz="2400" b="0" i="0" baseline="3000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r>
                        <a:rPr lang="ro-RO" sz="2400" b="0" i="0" noProof="1">
                          <a:solidFill>
                            <a:srgbClr val="000000"/>
                          </a:solidFill>
                          <a:effectLst/>
                          <a:latin typeface="Arial" panose="020B0604020202020204" pitchFamily="34" charset="0"/>
                          <a:ea typeface="Times New Roman" panose="02020603050405020304" pitchFamily="18" charset="0"/>
                          <a:cs typeface="Arial" panose="020B0604020202020204" pitchFamily="34" charset="0"/>
                        </a:rPr>
                        <a:t>- TA-titratable acidity</a:t>
                      </a:r>
                      <a:endParaRPr lang="ro-RO" sz="2400" b="0" i="0" noProof="1">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78" marR="68578" marT="0" marB="0" anchor="ctr">
                    <a:lnL w="12700" cap="flat" cmpd="sng" algn="ctr">
                      <a:solidFill>
                        <a:srgbClr val="FFEBAB"/>
                      </a:solidFill>
                      <a:prstDash val="solid"/>
                      <a:round/>
                      <a:headEnd type="none" w="med" len="med"/>
                      <a:tailEnd type="none" w="med" len="med"/>
                    </a:lnL>
                    <a:lnR w="12700" cap="flat" cmpd="sng" algn="ctr">
                      <a:solidFill>
                        <a:srgbClr val="FFEBAB"/>
                      </a:solidFill>
                      <a:prstDash val="solid"/>
                      <a:round/>
                      <a:headEnd type="none" w="med" len="med"/>
                      <a:tailEnd type="none" w="med" len="med"/>
                    </a:lnR>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tc hMerge="1">
                  <a:txBody>
                    <a:bodyPr/>
                    <a:lstStyle/>
                    <a:p>
                      <a:endParaRPr lang="ro-RO"/>
                    </a:p>
                  </a:txBody>
                  <a:tcPr/>
                </a:tc>
                <a:extLst>
                  <a:ext uri="{0D108BD9-81ED-4DB2-BD59-A6C34878D82A}">
                    <a16:rowId xmlns:a16="http://schemas.microsoft.com/office/drawing/2014/main" val="3646684080"/>
                  </a:ext>
                </a:extLst>
              </a:tr>
            </a:tbl>
          </a:graphicData>
        </a:graphic>
      </p:graphicFrame>
      <p:sp>
        <p:nvSpPr>
          <p:cNvPr id="31" name="CasetăText 30">
            <a:extLst>
              <a:ext uri="{FF2B5EF4-FFF2-40B4-BE49-F238E27FC236}">
                <a16:creationId xmlns:a16="http://schemas.microsoft.com/office/drawing/2014/main" id="{1FECDE62-0537-5333-6768-7EA820796C57}"/>
              </a:ext>
            </a:extLst>
          </p:cNvPr>
          <p:cNvSpPr txBox="1"/>
          <p:nvPr/>
        </p:nvSpPr>
        <p:spPr>
          <a:xfrm>
            <a:off x="1745899" y="34152965"/>
            <a:ext cx="17337069" cy="4401205"/>
          </a:xfrm>
          <a:prstGeom prst="rect">
            <a:avLst/>
          </a:prstGeom>
          <a:noFill/>
        </p:spPr>
        <p:txBody>
          <a:bodyPr wrap="square" rtlCol="0">
            <a:spAutoFit/>
          </a:bodyPr>
          <a:lstStyle/>
          <a:p>
            <a:r>
              <a:rPr lang="ro-RO"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1. The present study revealed significant variability in biometric and physicochemical fruit quality attributes among the six sour cherry cultivars evaluated under temperate-continental conditions.</a:t>
            </a:r>
            <a:r>
              <a:rPr lang="ro-RO" sz="2800"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‘Milvare’ stood out due to its larger fruit size and higher soluble solids content, indicating its suitability for both fresh consumption and processing, while cultivars such as ‘Botoșani’ and ‘Granatnaia’ were more appropriate for industrial processing. </a:t>
            </a:r>
            <a:endParaRPr lang="ro-RO" sz="2800" dirty="0">
              <a:latin typeface="Arial" panose="020B0604020202020204" pitchFamily="34" charset="0"/>
              <a:cs typeface="Arial" panose="020B0604020202020204" pitchFamily="34" charset="0"/>
            </a:endParaRPr>
          </a:p>
          <a:p>
            <a:r>
              <a:rPr lang="ro-RO" sz="2800" dirty="0">
                <a:latin typeface="Arial" panose="020B0604020202020204" pitchFamily="34" charset="0"/>
                <a:cs typeface="Arial" panose="020B0604020202020204" pitchFamily="34" charset="0"/>
              </a:rPr>
              <a:t>       2</a:t>
            </a:r>
            <a:r>
              <a:rPr lang="en-US" sz="2800" dirty="0">
                <a:latin typeface="Arial" panose="020B0604020202020204" pitchFamily="34" charset="0"/>
                <a:cs typeface="Arial" panose="020B0604020202020204" pitchFamily="34" charset="0"/>
              </a:rPr>
              <a:t>. Correlation analysis confirmed the close interrelationship between fruit size and quality traits, particularly the positive association between fruit size and sugar accumulation, as well as the strong dependence of the ripening index on soluble solids content.</a:t>
            </a:r>
          </a:p>
          <a:p>
            <a:r>
              <a:rPr lang="ro-RO" sz="2800" dirty="0">
                <a:latin typeface="Arial" panose="020B0604020202020204" pitchFamily="34" charset="0"/>
                <a:cs typeface="Arial" panose="020B0604020202020204" pitchFamily="34" charset="0"/>
              </a:rPr>
              <a:t>       3</a:t>
            </a:r>
            <a:r>
              <a:rPr lang="en-US" sz="2800" dirty="0">
                <a:latin typeface="Arial" panose="020B0604020202020204" pitchFamily="34" charset="0"/>
                <a:cs typeface="Arial" panose="020B0604020202020204" pitchFamily="34" charset="0"/>
              </a:rPr>
              <a:t>. The studied cultivars represent valuable genetic resources for breeding programs aimed at improving fruit quality, technological suitability, and adaptation to current production requirements</a:t>
            </a:r>
          </a:p>
        </p:txBody>
      </p:sp>
      <p:sp>
        <p:nvSpPr>
          <p:cNvPr id="2" name="CasetăText 1">
            <a:extLst>
              <a:ext uri="{FF2B5EF4-FFF2-40B4-BE49-F238E27FC236}">
                <a16:creationId xmlns:a16="http://schemas.microsoft.com/office/drawing/2014/main" id="{3FF56043-CFBD-6365-2052-62985083BECF}"/>
              </a:ext>
            </a:extLst>
          </p:cNvPr>
          <p:cNvSpPr txBox="1"/>
          <p:nvPr/>
        </p:nvSpPr>
        <p:spPr>
          <a:xfrm>
            <a:off x="19811000" y="36966484"/>
            <a:ext cx="10921941" cy="1384995"/>
          </a:xfrm>
          <a:prstGeom prst="rect">
            <a:avLst/>
          </a:prstGeom>
          <a:noFill/>
        </p:spPr>
        <p:txBody>
          <a:bodyPr wrap="square" rtlCol="0">
            <a:spAutoFit/>
          </a:bodyPr>
          <a:lstStyle/>
          <a:p>
            <a:pPr algn="ctr"/>
            <a:r>
              <a:rPr lang="ro-RO" sz="2800" b="1" dirty="0">
                <a:latin typeface="Arial" panose="020B0604020202020204" pitchFamily="34" charset="0"/>
                <a:cs typeface="Arial" panose="020B0604020202020204" pitchFamily="34" charset="0"/>
              </a:rPr>
              <a:t>Fig.1. Pearson correlation heatmap among biometric and physicochemical traits of selected sour cherry (</a:t>
            </a:r>
            <a:r>
              <a:rPr lang="ro-RO" sz="2800" b="1" i="1" dirty="0">
                <a:latin typeface="Arial" panose="020B0604020202020204" pitchFamily="34" charset="0"/>
                <a:cs typeface="Arial" panose="020B0604020202020204" pitchFamily="34" charset="0"/>
              </a:rPr>
              <a:t>Prunus cerasus </a:t>
            </a:r>
            <a:r>
              <a:rPr lang="ro-RO" sz="2800" b="1" dirty="0">
                <a:latin typeface="Arial" panose="020B0604020202020204" pitchFamily="34" charset="0"/>
                <a:cs typeface="Arial" panose="020B0604020202020204" pitchFamily="34" charset="0"/>
              </a:rPr>
              <a:t>L.) cultivars</a:t>
            </a:r>
          </a:p>
        </p:txBody>
      </p:sp>
      <p:pic>
        <p:nvPicPr>
          <p:cNvPr id="3" name="Imagine 2">
            <a:extLst>
              <a:ext uri="{FF2B5EF4-FFF2-40B4-BE49-F238E27FC236}">
                <a16:creationId xmlns:a16="http://schemas.microsoft.com/office/drawing/2014/main" id="{03D83425-33CB-CA74-9FEE-F0CC526D65BE}"/>
              </a:ext>
            </a:extLst>
          </p:cNvPr>
          <p:cNvPicPr>
            <a:picLocks noChangeAspect="1"/>
          </p:cNvPicPr>
          <p:nvPr/>
        </p:nvPicPr>
        <p:blipFill>
          <a:blip r:embed="rId5"/>
          <a:srcRect l="3835" r="3195"/>
          <a:stretch>
            <a:fillRect/>
          </a:stretch>
        </p:blipFill>
        <p:spPr>
          <a:xfrm>
            <a:off x="18850421" y="26328142"/>
            <a:ext cx="12338840" cy="10626264"/>
          </a:xfrm>
          <a:prstGeom prst="rect">
            <a:avLst/>
          </a:prstGeom>
        </p:spPr>
      </p:pic>
    </p:spTree>
    <p:extLst>
      <p:ext uri="{BB962C8B-B14F-4D97-AF65-F5344CB8AC3E}">
        <p14:creationId xmlns:p14="http://schemas.microsoft.com/office/powerpoint/2010/main" val="17845643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1569</TotalTime>
  <Words>1564</Words>
  <Application>Microsoft Office PowerPoint</Application>
  <PresentationFormat>Custom</PresentationFormat>
  <Paragraphs>385</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Arial Black</vt:lpstr>
      <vt:lpstr>Arial Narrow</vt:lpstr>
      <vt:lpstr>Calibri</vt:lpstr>
      <vt:lpstr>Calibri Light</vt:lpstr>
      <vt:lpstr>Times New Roman</vt:lpstr>
      <vt:lpstr>Verdana</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Ioana</cp:lastModifiedBy>
  <cp:revision>178</cp:revision>
  <cp:lastPrinted>2020-03-30T08:43:16Z</cp:lastPrinted>
  <dcterms:created xsi:type="dcterms:W3CDTF">2015-08-26T05:25:30Z</dcterms:created>
  <dcterms:modified xsi:type="dcterms:W3CDTF">2026-05-25T07:34:35Z</dcterms:modified>
</cp:coreProperties>
</file>